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notesMasterIdLst>
    <p:notesMasterId r:id="rId71"/>
  </p:notesMasterIdLst>
  <p:handoutMasterIdLst>
    <p:handoutMasterId r:id="rId72"/>
  </p:handoutMasterIdLst>
  <p:sldIdLst>
    <p:sldId id="400" r:id="rId2"/>
    <p:sldId id="332" r:id="rId3"/>
    <p:sldId id="333" r:id="rId4"/>
    <p:sldId id="334" r:id="rId5"/>
    <p:sldId id="358" r:id="rId6"/>
    <p:sldId id="359" r:id="rId7"/>
    <p:sldId id="360" r:id="rId8"/>
    <p:sldId id="361" r:id="rId9"/>
    <p:sldId id="362" r:id="rId10"/>
    <p:sldId id="363" r:id="rId11"/>
    <p:sldId id="364" r:id="rId12"/>
    <p:sldId id="365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351" r:id="rId30"/>
    <p:sldId id="352" r:id="rId31"/>
    <p:sldId id="353" r:id="rId32"/>
    <p:sldId id="354" r:id="rId33"/>
    <p:sldId id="355" r:id="rId34"/>
    <p:sldId id="356" r:id="rId35"/>
    <p:sldId id="357" r:id="rId36"/>
    <p:sldId id="366" r:id="rId37"/>
    <p:sldId id="367" r:id="rId38"/>
    <p:sldId id="368" r:id="rId39"/>
    <p:sldId id="369" r:id="rId40"/>
    <p:sldId id="370" r:id="rId41"/>
    <p:sldId id="371" r:id="rId42"/>
    <p:sldId id="372" r:id="rId43"/>
    <p:sldId id="373" r:id="rId44"/>
    <p:sldId id="374" r:id="rId45"/>
    <p:sldId id="375" r:id="rId46"/>
    <p:sldId id="376" r:id="rId47"/>
    <p:sldId id="377" r:id="rId48"/>
    <p:sldId id="378" r:id="rId49"/>
    <p:sldId id="379" r:id="rId50"/>
    <p:sldId id="380" r:id="rId51"/>
    <p:sldId id="381" r:id="rId52"/>
    <p:sldId id="382" r:id="rId53"/>
    <p:sldId id="383" r:id="rId54"/>
    <p:sldId id="384" r:id="rId55"/>
    <p:sldId id="385" r:id="rId56"/>
    <p:sldId id="386" r:id="rId57"/>
    <p:sldId id="387" r:id="rId58"/>
    <p:sldId id="388" r:id="rId59"/>
    <p:sldId id="389" r:id="rId60"/>
    <p:sldId id="397" r:id="rId61"/>
    <p:sldId id="398" r:id="rId62"/>
    <p:sldId id="390" r:id="rId63"/>
    <p:sldId id="399" r:id="rId64"/>
    <p:sldId id="391" r:id="rId65"/>
    <p:sldId id="392" r:id="rId66"/>
    <p:sldId id="393" r:id="rId67"/>
    <p:sldId id="394" r:id="rId68"/>
    <p:sldId id="395" r:id="rId69"/>
    <p:sldId id="396" r:id="rId7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684" autoAdjust="0"/>
  </p:normalViewPr>
  <p:slideViewPr>
    <p:cSldViewPr>
      <p:cViewPr varScale="1">
        <p:scale>
          <a:sx n="76" d="100"/>
          <a:sy n="76" d="100"/>
        </p:scale>
        <p:origin x="123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4" Type="http://schemas.openxmlformats.org/officeDocument/2006/relationships/image" Target="../media/image41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wmf"/><Relationship Id="rId1" Type="http://schemas.openxmlformats.org/officeDocument/2006/relationships/image" Target="../media/image42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image" Target="../media/image44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Relationship Id="rId4" Type="http://schemas.openxmlformats.org/officeDocument/2006/relationships/image" Target="../media/image49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58.wmf"/><Relationship Id="rId1" Type="http://schemas.openxmlformats.org/officeDocument/2006/relationships/image" Target="../media/image57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wmf"/><Relationship Id="rId1" Type="http://schemas.openxmlformats.org/officeDocument/2006/relationships/image" Target="../media/image60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4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9.wmf"/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wmf"/><Relationship Id="rId1" Type="http://schemas.openxmlformats.org/officeDocument/2006/relationships/image" Target="../media/image70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72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9.wmf"/><Relationship Id="rId2" Type="http://schemas.openxmlformats.org/officeDocument/2006/relationships/image" Target="../media/image78.wmf"/><Relationship Id="rId1" Type="http://schemas.openxmlformats.org/officeDocument/2006/relationships/image" Target="../media/image77.wmf"/><Relationship Id="rId4" Type="http://schemas.openxmlformats.org/officeDocument/2006/relationships/image" Target="../media/image80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82.wmf"/><Relationship Id="rId1" Type="http://schemas.openxmlformats.org/officeDocument/2006/relationships/image" Target="../media/image8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wmf"/><Relationship Id="rId2" Type="http://schemas.openxmlformats.org/officeDocument/2006/relationships/image" Target="../media/image84.wmf"/><Relationship Id="rId1" Type="http://schemas.openxmlformats.org/officeDocument/2006/relationships/image" Target="../media/image83.wmf"/><Relationship Id="rId6" Type="http://schemas.openxmlformats.org/officeDocument/2006/relationships/image" Target="../media/image88.wmf"/><Relationship Id="rId5" Type="http://schemas.openxmlformats.org/officeDocument/2006/relationships/image" Target="../media/image87.wmf"/><Relationship Id="rId4" Type="http://schemas.openxmlformats.org/officeDocument/2006/relationships/image" Target="../media/image86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0.wmf"/><Relationship Id="rId1" Type="http://schemas.openxmlformats.org/officeDocument/2006/relationships/image" Target="../media/image89.wmf"/></Relationships>
</file>

<file path=ppt/drawings/_rels/vmlDrawing3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1.wmf"/></Relationships>
</file>

<file path=ppt/drawings/_rels/vmlDrawing3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4" Type="http://schemas.openxmlformats.org/officeDocument/2006/relationships/image" Target="../media/image2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C058C19-AEC6-44B0-8BC1-60D2B93B393D}" type="datetimeFigureOut">
              <a:rPr lang="en-US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2DD506E-7E25-46F1-9EE5-7F1629055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3489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0701524-F142-4EA3-8A31-2F49835B4ABF}" type="datetimeFigureOut">
              <a:rPr lang="en-US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A2B9258E-0020-496A-9744-A753B61DAB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1749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A5A61A-BE6A-4F06-990E-9878D9C3A53F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CC0A78-60D9-468E-88CF-D3AAE9E54B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471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41676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70471116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869366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33466240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09559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5215D2-C2B2-4730-B72B-9EFB3735F91C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AC07326-2AA0-4274-ADA4-EF4437DD466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608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B0CEF0-EF98-46A2-9F9D-352F73F5B2A6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80DFB9-20BD-470D-BD56-29CDC6D84B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8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32F156-2424-4F0F-964D-799917DED4E5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655414-6672-41AB-82F1-E9A73B8F460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54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BE8F7B1-52DD-4594-8434-4B5ED5EC52E1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3AE9E5-FB45-4EA9-8B7D-69CD170D70A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924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5D2526A-4CB6-4E05-B522-A171B4696E0A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395B8A-9DFB-4759-B215-A0C2289334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975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CBFC31-E995-4509-A7A1-B2203587973D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8267B0-220F-4FCD-9DCF-323ED5CE151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29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6B5A77-6BDA-4C56-A483-F3AE8A9882CE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D50F0E-F7E6-4E50-A448-8303AAF670A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4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035116-4E70-4390-B975-410FF382A626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18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A91B3D5-0C22-4A19-A289-62B0EA66DE67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027EFF-F298-4F87-BA5B-624175FCC29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358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087A8D-D53C-49D3-83E9-0B144D655D2C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9B6D60-8EFA-4D10-9856-A82065AB8D1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290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1716054-5883-4DA8-BE1E-7609139B2CF4}" type="datetime1">
              <a:rPr lang="en-US" smtClean="0"/>
              <a:pPr>
                <a:defRPr/>
              </a:pPr>
              <a:t>7/2/2023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5503BEBD-6A47-4DE3-89E5-CB157F41921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03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sriharidc047@gmail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2.w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30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oleObject" Target="../embeddings/oleObject25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6.bin"/><Relationship Id="rId4" Type="http://schemas.openxmlformats.org/officeDocument/2006/relationships/image" Target="../media/image33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7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9.wmf"/><Relationship Id="rId5" Type="http://schemas.openxmlformats.org/officeDocument/2006/relationships/oleObject" Target="../embeddings/oleObject31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33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35.bin"/><Relationship Id="rId4" Type="http://schemas.openxmlformats.org/officeDocument/2006/relationships/image" Target="../media/image42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45.wmf"/><Relationship Id="rId5" Type="http://schemas.openxmlformats.org/officeDocument/2006/relationships/oleObject" Target="../embeddings/oleObject37.bin"/><Relationship Id="rId4" Type="http://schemas.openxmlformats.org/officeDocument/2006/relationships/image" Target="../media/image44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wmf"/><Relationship Id="rId3" Type="http://schemas.openxmlformats.org/officeDocument/2006/relationships/oleObject" Target="../embeddings/oleObject38.bin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47.wmf"/><Relationship Id="rId11" Type="http://schemas.openxmlformats.org/officeDocument/2006/relationships/image" Target="../media/image270.png"/><Relationship Id="rId5" Type="http://schemas.openxmlformats.org/officeDocument/2006/relationships/oleObject" Target="../embeddings/oleObject39.bin"/><Relationship Id="rId10" Type="http://schemas.openxmlformats.org/officeDocument/2006/relationships/image" Target="../media/image49.wmf"/><Relationship Id="rId4" Type="http://schemas.openxmlformats.org/officeDocument/2006/relationships/image" Target="../media/image46.wmf"/><Relationship Id="rId9" Type="http://schemas.openxmlformats.org/officeDocument/2006/relationships/oleObject" Target="../embeddings/oleObject4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50.w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5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4" Type="http://schemas.openxmlformats.org/officeDocument/2006/relationships/image" Target="../media/image56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58.wmf"/><Relationship Id="rId5" Type="http://schemas.openxmlformats.org/officeDocument/2006/relationships/oleObject" Target="../embeddings/oleObject50.bin"/><Relationship Id="rId4" Type="http://schemas.openxmlformats.org/officeDocument/2006/relationships/image" Target="../media/image57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61.wmf"/><Relationship Id="rId5" Type="http://schemas.openxmlformats.org/officeDocument/2006/relationships/oleObject" Target="../embeddings/oleObject53.bin"/><Relationship Id="rId4" Type="http://schemas.openxmlformats.org/officeDocument/2006/relationships/image" Target="../media/image60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wmf"/><Relationship Id="rId3" Type="http://schemas.openxmlformats.org/officeDocument/2006/relationships/oleObject" Target="../embeddings/oleObject54.bin"/><Relationship Id="rId7" Type="http://schemas.openxmlformats.org/officeDocument/2006/relationships/oleObject" Target="../embeddings/oleObject5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63.wmf"/><Relationship Id="rId5" Type="http://schemas.openxmlformats.org/officeDocument/2006/relationships/oleObject" Target="../embeddings/oleObject55.bin"/><Relationship Id="rId4" Type="http://schemas.openxmlformats.org/officeDocument/2006/relationships/image" Target="../media/image62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65.w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wmf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68.wmf"/><Relationship Id="rId5" Type="http://schemas.openxmlformats.org/officeDocument/2006/relationships/oleObject" Target="../embeddings/oleObject60.bin"/><Relationship Id="rId4" Type="http://schemas.openxmlformats.org/officeDocument/2006/relationships/image" Target="../media/image67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71.wmf"/><Relationship Id="rId5" Type="http://schemas.openxmlformats.org/officeDocument/2006/relationships/oleObject" Target="../embeddings/oleObject63.bin"/><Relationship Id="rId4" Type="http://schemas.openxmlformats.org/officeDocument/2006/relationships/image" Target="../media/image70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wmf"/><Relationship Id="rId3" Type="http://schemas.openxmlformats.org/officeDocument/2006/relationships/oleObject" Target="../embeddings/oleObject64.bin"/><Relationship Id="rId7" Type="http://schemas.openxmlformats.org/officeDocument/2006/relationships/oleObject" Target="../embeddings/oleObject6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73.wmf"/><Relationship Id="rId5" Type="http://schemas.openxmlformats.org/officeDocument/2006/relationships/oleObject" Target="../embeddings/oleObject65.bin"/><Relationship Id="rId4" Type="http://schemas.openxmlformats.org/officeDocument/2006/relationships/image" Target="../media/image72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76.wmf"/><Relationship Id="rId5" Type="http://schemas.openxmlformats.org/officeDocument/2006/relationships/oleObject" Target="../embeddings/oleObject68.bin"/><Relationship Id="rId4" Type="http://schemas.openxmlformats.org/officeDocument/2006/relationships/image" Target="../media/image75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wmf"/><Relationship Id="rId3" Type="http://schemas.openxmlformats.org/officeDocument/2006/relationships/oleObject" Target="../embeddings/oleObject69.bin"/><Relationship Id="rId7" Type="http://schemas.openxmlformats.org/officeDocument/2006/relationships/oleObject" Target="../embeddings/oleObject7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78.wmf"/><Relationship Id="rId5" Type="http://schemas.openxmlformats.org/officeDocument/2006/relationships/oleObject" Target="../embeddings/oleObject70.bin"/><Relationship Id="rId10" Type="http://schemas.openxmlformats.org/officeDocument/2006/relationships/image" Target="../media/image80.wmf"/><Relationship Id="rId4" Type="http://schemas.openxmlformats.org/officeDocument/2006/relationships/image" Target="../media/image77.wmf"/><Relationship Id="rId9" Type="http://schemas.openxmlformats.org/officeDocument/2006/relationships/oleObject" Target="../embeddings/oleObject7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3.bin"/><Relationship Id="rId7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82.wmf"/><Relationship Id="rId5" Type="http://schemas.openxmlformats.org/officeDocument/2006/relationships/oleObject" Target="../embeddings/oleObject74.bin"/><Relationship Id="rId4" Type="http://schemas.openxmlformats.org/officeDocument/2006/relationships/image" Target="../media/image81.w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wmf"/><Relationship Id="rId13" Type="http://schemas.openxmlformats.org/officeDocument/2006/relationships/oleObject" Target="../embeddings/oleObject80.bin"/><Relationship Id="rId3" Type="http://schemas.openxmlformats.org/officeDocument/2006/relationships/oleObject" Target="../embeddings/oleObject75.bin"/><Relationship Id="rId7" Type="http://schemas.openxmlformats.org/officeDocument/2006/relationships/oleObject" Target="../embeddings/oleObject77.bin"/><Relationship Id="rId12" Type="http://schemas.openxmlformats.org/officeDocument/2006/relationships/image" Target="../media/image8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0.vml"/><Relationship Id="rId6" Type="http://schemas.openxmlformats.org/officeDocument/2006/relationships/image" Target="../media/image84.wmf"/><Relationship Id="rId11" Type="http://schemas.openxmlformats.org/officeDocument/2006/relationships/oleObject" Target="../embeddings/oleObject79.bin"/><Relationship Id="rId5" Type="http://schemas.openxmlformats.org/officeDocument/2006/relationships/oleObject" Target="../embeddings/oleObject76.bin"/><Relationship Id="rId10" Type="http://schemas.openxmlformats.org/officeDocument/2006/relationships/image" Target="../media/image86.wmf"/><Relationship Id="rId4" Type="http://schemas.openxmlformats.org/officeDocument/2006/relationships/image" Target="../media/image83.wmf"/><Relationship Id="rId9" Type="http://schemas.openxmlformats.org/officeDocument/2006/relationships/oleObject" Target="../embeddings/oleObject78.bin"/><Relationship Id="rId14" Type="http://schemas.openxmlformats.org/officeDocument/2006/relationships/image" Target="../media/image88.wm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90.wmf"/><Relationship Id="rId5" Type="http://schemas.openxmlformats.org/officeDocument/2006/relationships/oleObject" Target="../embeddings/oleObject82.bin"/><Relationship Id="rId4" Type="http://schemas.openxmlformats.org/officeDocument/2006/relationships/image" Target="../media/image89.wmf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oleObject" Target="../embeddings/oleObject83.bin"/><Relationship Id="rId7" Type="http://schemas.openxmlformats.org/officeDocument/2006/relationships/image" Target="../media/image9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w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5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1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6.wm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image" Target="../media/image1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157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2.png"/><Relationship Id="rId4" Type="http://schemas.openxmlformats.org/officeDocument/2006/relationships/image" Target="../media/image16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3.wmf"/><Relationship Id="rId3" Type="http://schemas.openxmlformats.org/officeDocument/2006/relationships/image" Target="../media/image14.png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2.wmf"/><Relationship Id="rId5" Type="http://schemas.openxmlformats.org/officeDocument/2006/relationships/image" Target="../media/image9.wmf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8.bin"/><Relationship Id="rId9" Type="http://schemas.openxmlformats.org/officeDocument/2006/relationships/image" Target="../media/image11.wm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3.vml"/><Relationship Id="rId5" Type="http://schemas.openxmlformats.org/officeDocument/2006/relationships/image" Target="../media/image173.wmf"/><Relationship Id="rId4" Type="http://schemas.openxmlformats.org/officeDocument/2006/relationships/oleObject" Target="../embeddings/oleObject84.bin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6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0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3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9.png"/><Relationship Id="rId4" Type="http://schemas.openxmlformats.org/officeDocument/2006/relationships/image" Target="../media/image18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7.png"/><Relationship Id="rId4" Type="http://schemas.openxmlformats.org/officeDocument/2006/relationships/image" Target="../media/image196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7.png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20.wmf"/><Relationship Id="rId4" Type="http://schemas.openxmlformats.org/officeDocument/2006/relationships/image" Target="../media/image17.wmf"/><Relationship Id="rId9" Type="http://schemas.openxmlformats.org/officeDocument/2006/relationships/oleObject" Target="../embeddings/oleObject1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828799" y="439665"/>
            <a:ext cx="5128515" cy="886823"/>
          </a:xfrm>
        </p:spPr>
        <p:txBody>
          <a:bodyPr/>
          <a:lstStyle/>
          <a:p>
            <a:r>
              <a:rPr lang="en-US" dirty="0">
                <a:solidFill>
                  <a:srgbClr val="7030A0"/>
                </a:solidFill>
              </a:rPr>
              <a:t>LINEAR  ALGEBRA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-152400" y="2971800"/>
            <a:ext cx="9448800" cy="3581400"/>
          </a:xfrm>
        </p:spPr>
        <p:txBody>
          <a:bodyPr>
            <a:normAutofit fontScale="55000" lnSpcReduction="20000"/>
          </a:bodyPr>
          <a:lstStyle/>
          <a:p>
            <a:pPr lvl="0" defTabSz="914400"/>
            <a:r>
              <a:rPr lang="en-US" altLang="en-US" sz="9600" b="1" dirty="0">
                <a:solidFill>
                  <a:srgbClr val="2D2F9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7300" b="1" dirty="0">
                <a:solidFill>
                  <a:srgbClr val="2D2F9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SRI HARI DEGREE COLLEGE</a:t>
            </a:r>
            <a:endParaRPr lang="en-US" altLang="en-US" sz="7300" dirty="0"/>
          </a:p>
          <a:p>
            <a:pPr lvl="0" defTabSz="914400"/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(Permanently Affiliated to Yogi </a:t>
            </a:r>
            <a:r>
              <a:rPr lang="en-US" altLang="en-US" b="1" dirty="0" err="1">
                <a:solidFill>
                  <a:srgbClr val="0303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Vemana</a:t>
            </a:r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University, Kadapa)</a:t>
            </a:r>
            <a:endParaRPr lang="en-US" altLang="en-US" dirty="0"/>
          </a:p>
          <a:p>
            <a:pPr lvl="0" defTabSz="914400"/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             Recognized by UGC New-Delhi under Section 2(f) &amp;12(8) </a:t>
            </a:r>
            <a:endParaRPr lang="en-US" altLang="en-US" dirty="0"/>
          </a:p>
          <a:p>
            <a:pPr lvl="0" defTabSz="914400"/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             An ISO 9001</a:t>
            </a:r>
            <a:r>
              <a:rPr lang="en-US" altLang="en-US" b="1" dirty="0">
                <a:solidFill>
                  <a:srgbClr val="2F2F2F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:</a:t>
            </a:r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2015Certified Institution</a:t>
            </a:r>
            <a:endParaRPr lang="en-US" altLang="en-US" dirty="0"/>
          </a:p>
          <a:p>
            <a:pPr lvl="0" defTabSz="914400"/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            #45/290-10</a:t>
            </a:r>
            <a:r>
              <a:rPr lang="en-US" altLang="en-US" b="1" dirty="0">
                <a:solidFill>
                  <a:srgbClr val="2F2F2F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BalajiNagar,Kadapa</a:t>
            </a:r>
            <a:r>
              <a:rPr lang="en-US" altLang="en-US" b="1" dirty="0">
                <a:solidFill>
                  <a:srgbClr val="2F2F2F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</a:t>
            </a:r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A.P</a:t>
            </a:r>
            <a:r>
              <a:rPr lang="en-US" altLang="en-US" b="1" dirty="0">
                <a:solidFill>
                  <a:srgbClr val="2F2F2F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.,</a:t>
            </a:r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INDIA-516003</a:t>
            </a:r>
            <a:endParaRPr lang="en-US" altLang="en-US" dirty="0"/>
          </a:p>
          <a:p>
            <a:pPr lvl="0" defTabSz="914400"/>
            <a:r>
              <a:rPr lang="en-US" altLang="en-US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                     E-Mail:</a:t>
            </a:r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hlinkClick r:id="rId2"/>
              </a:rPr>
              <a:t>sriharidc047@gmail.com</a:t>
            </a:r>
            <a:r>
              <a:rPr lang="en-US" altLang="en-US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Web www.sriharidegreecollege.ac.in</a:t>
            </a:r>
            <a:r>
              <a:rPr lang="en-US" altLang="en-US" b="1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solidFill>
                  <a:srgbClr val="7275B5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©</a:t>
            </a:r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9440074132</a:t>
            </a:r>
          </a:p>
          <a:p>
            <a:pPr lvl="0" defTabSz="914400"/>
            <a:r>
              <a:rPr lang="en-US" altLang="en-US" sz="800" b="1" dirty="0">
                <a:solidFill>
                  <a:srgbClr val="030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</a:t>
            </a:r>
            <a:r>
              <a:rPr lang="en-US" altLang="en-US" sz="800" b="1" dirty="0" smtClean="0">
                <a:solidFill>
                  <a:srgbClr val="030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r>
              <a:rPr lang="en-US" alt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prepared</a:t>
            </a:r>
          </a:p>
          <a:p>
            <a:pPr lvl="0" defTabSz="914400"/>
            <a:r>
              <a:rPr lang="en-US" altLang="en-US" sz="2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by</a:t>
            </a:r>
          </a:p>
          <a:p>
            <a:pPr lvl="0" defTabSz="914400"/>
            <a:r>
              <a:rPr lang="en-US" altLang="en-US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DR.V.SUBBAREDDY (H.O.D)</a:t>
            </a:r>
          </a:p>
          <a:p>
            <a:pPr lvl="0" defTabSz="914400"/>
            <a:r>
              <a:rPr lang="en-US" altLang="en-US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en-US" altLang="en-US" sz="29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Dept.of</a:t>
            </a:r>
            <a:r>
              <a:rPr lang="en-US" altLang="en-US" sz="29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Mathematical Sciences </a:t>
            </a:r>
          </a:p>
          <a:p>
            <a:pPr lvl="0" defTabSz="914400"/>
            <a:r>
              <a:rPr lang="en-US" altLang="en-US" b="1" dirty="0">
                <a:solidFill>
                  <a:srgbClr val="03030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473201"/>
            <a:ext cx="3810000" cy="149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843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3400" y="381000"/>
            <a:ext cx="7772400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             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a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a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a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33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135" marR="0" indent="-108013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i.e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 sum of the Eigen values of A = The sum of the element of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principal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diagonal of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135" marR="0" indent="-108013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Hence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sum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of Eigen values of a matrix A is equal to the trace of the matrix A.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1981200"/>
            <a:ext cx="7620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5.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product of the Eigen values of a matrix is equal to its determinant.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2754868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Proof :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990600" y="2743200"/>
            <a:ext cx="6629400" cy="697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90" marR="0" indent="-72009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720090" algn="l"/>
                <a:tab pos="10801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,….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be the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eigen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values of a matrix A.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20090" marR="0" indent="-72009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720090" algn="l"/>
                <a:tab pos="108013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Then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|A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I| = (-1)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….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… (1)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4667" y="3745468"/>
            <a:ext cx="2816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Taking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in (1); we have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990600" y="4187229"/>
            <a:ext cx="365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|A|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= (-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(0 -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(0 -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)…. (0 -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dirty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1447799" y="4649788"/>
          <a:ext cx="2133601" cy="4180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26" name="Equation" r:id="rId3" imgW="1409400" imgH="279360" progId="Equation.DSMT4">
                  <p:embed/>
                </p:oleObj>
              </mc:Choice>
              <mc:Fallback>
                <p:oleObj name="Equation" r:id="rId3" imgW="1409400" imgH="27936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799" y="4649788"/>
                        <a:ext cx="2133601" cy="4180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1447800" y="5334000"/>
            <a:ext cx="2098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= (-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….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 </a:t>
            </a:r>
            <a:endParaRPr lang="en-US" dirty="0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/>
        </p:nvGraphicFramePr>
        <p:xfrm>
          <a:off x="1066800" y="5878513"/>
          <a:ext cx="2819400" cy="522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27" name="Equation" r:id="rId5" imgW="1803240" imgH="330120" progId="Equation.DSMT4">
                  <p:embed/>
                </p:oleObj>
              </mc:Choice>
              <mc:Fallback>
                <p:oleObj name="Equation" r:id="rId5" imgW="1803240" imgH="33012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5878513"/>
                        <a:ext cx="2819400" cy="5222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5"/>
          <p:cNvSpPr>
            <a:spLocks noChangeArrowheads="1"/>
          </p:cNvSpPr>
          <p:nvPr/>
        </p:nvSpPr>
        <p:spPr bwMode="auto">
          <a:xfrm>
            <a:off x="0" y="3333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11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38200" y="457200"/>
            <a:ext cx="6781800" cy="697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90" marR="0" indent="-72009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720090" algn="l"/>
                <a:tab pos="1080135" algn="l"/>
                <a:tab pos="1440180" algn="l"/>
                <a:tab pos="162052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i.e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 determent of A = The product of the Eigen values of A.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20090" marR="0" indent="-720090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Hence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product of the Eigen values of A is equal to its determinant.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447800"/>
            <a:ext cx="8229600" cy="13715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867025"/>
            <a:ext cx="7905750" cy="1171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4191000"/>
            <a:ext cx="7324725" cy="14382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5600" y="5810250"/>
            <a:ext cx="2905125" cy="590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6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381000"/>
            <a:ext cx="4152900" cy="19907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625" y="2486025"/>
            <a:ext cx="4752975" cy="2314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1" y="5105400"/>
            <a:ext cx="7696200" cy="156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469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158919" y="457200"/>
            <a:ext cx="23278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Solved Examples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106269"/>
            <a:ext cx="533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1. Find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Eigen values and Eigen vectors of the matrix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7829536"/>
              </p:ext>
            </p:extLst>
          </p:nvPr>
        </p:nvGraphicFramePr>
        <p:xfrm>
          <a:off x="5943600" y="838200"/>
          <a:ext cx="13208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34" name="Equation" r:id="rId3" imgW="952087" imgH="710891" progId="Equation.DSMT4">
                  <p:embed/>
                </p:oleObj>
              </mc:Choice>
              <mc:Fallback>
                <p:oleObj name="Equation" r:id="rId3" imgW="952087" imgH="7108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838200"/>
                        <a:ext cx="1320800" cy="99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609600" y="2133600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Sol.: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19502587"/>
              </p:ext>
            </p:extLst>
          </p:nvPr>
        </p:nvGraphicFramePr>
        <p:xfrm>
          <a:off x="1416050" y="1828800"/>
          <a:ext cx="4679950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35" name="Equation" r:id="rId5" imgW="3352680" imgH="711000" progId="Equation.DSMT4">
                  <p:embed/>
                </p:oleObj>
              </mc:Choice>
              <mc:Fallback>
                <p:oleObj name="Equation" r:id="rId5" imgW="3352680" imgH="711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16050" y="1828800"/>
                        <a:ext cx="4679950" cy="9969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1524000" y="2895600"/>
            <a:ext cx="4724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characteristic equation of A is 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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-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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</a:t>
            </a:r>
            <a:endParaRPr lang="en-US" dirty="0"/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332430"/>
              </p:ext>
            </p:extLst>
          </p:nvPr>
        </p:nvGraphicFramePr>
        <p:xfrm>
          <a:off x="2986086" y="3434794"/>
          <a:ext cx="2376653" cy="1061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436" name="Equation" r:id="rId7" imgW="1600200" imgH="711200" progId="Equation.DSMT4">
                  <p:embed/>
                </p:oleObj>
              </mc:Choice>
              <mc:Fallback>
                <p:oleObj name="Equation" r:id="rId7" imgW="1600200" imgH="7112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6086" y="3434794"/>
                        <a:ext cx="2376653" cy="10610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/>
          <p:cNvSpPr/>
          <p:nvPr/>
        </p:nvSpPr>
        <p:spPr>
          <a:xfrm>
            <a:off x="1752600" y="4687669"/>
            <a:ext cx="5257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Expanding by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we have  -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+ 21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+ 45 = 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</a:p>
          <a:p>
            <a:r>
              <a:rPr lang="en-GB" dirty="0" smtClean="0"/>
              <a:t>                                           i.e</a:t>
            </a:r>
            <a:r>
              <a:rPr lang="en-GB" dirty="0"/>
              <a:t>. </a:t>
            </a:r>
            <a:r>
              <a:rPr lang="en-GB" dirty="0" smtClean="0"/>
              <a:t> </a:t>
            </a:r>
            <a:r>
              <a:rPr lang="en-GB" dirty="0" smtClean="0">
                <a:sym typeface="Symbol" panose="05050102010706020507" pitchFamily="18" charset="2"/>
              </a:rPr>
              <a:t></a:t>
            </a:r>
            <a:r>
              <a:rPr lang="en-GB" baseline="30000" dirty="0"/>
              <a:t>3</a:t>
            </a:r>
            <a:r>
              <a:rPr lang="en-GB" dirty="0"/>
              <a:t> + </a:t>
            </a:r>
            <a:r>
              <a:rPr lang="en-GB" dirty="0">
                <a:sym typeface="Symbol" panose="05050102010706020507" pitchFamily="18" charset="2"/>
              </a:rPr>
              <a:t></a:t>
            </a:r>
            <a:r>
              <a:rPr lang="en-GB" baseline="30000" dirty="0"/>
              <a:t>2</a:t>
            </a:r>
            <a:r>
              <a:rPr lang="en-GB" dirty="0"/>
              <a:t> - 21</a:t>
            </a:r>
            <a:r>
              <a:rPr lang="en-GB" dirty="0">
                <a:sym typeface="Symbol" panose="05050102010706020507" pitchFamily="18" charset="2"/>
              </a:rPr>
              <a:t></a:t>
            </a:r>
            <a:r>
              <a:rPr lang="en-GB" dirty="0"/>
              <a:t> - 45 = </a:t>
            </a:r>
            <a:r>
              <a:rPr lang="en-GB" dirty="0" smtClean="0"/>
              <a:t>0</a:t>
            </a:r>
          </a:p>
          <a:p>
            <a:r>
              <a:rPr lang="en-GB" dirty="0" smtClean="0"/>
              <a:t>                                           i.e</a:t>
            </a:r>
            <a:r>
              <a:rPr lang="en-GB" dirty="0"/>
              <a:t>., (</a:t>
            </a:r>
            <a:r>
              <a:rPr lang="en-GB" dirty="0">
                <a:sym typeface="Symbol" panose="05050102010706020507" pitchFamily="18" charset="2"/>
              </a:rPr>
              <a:t></a:t>
            </a:r>
            <a:r>
              <a:rPr lang="en-GB" dirty="0"/>
              <a:t> + 3) (</a:t>
            </a:r>
            <a:r>
              <a:rPr lang="en-GB" dirty="0">
                <a:sym typeface="Symbol" panose="05050102010706020507" pitchFamily="18" charset="2"/>
              </a:rPr>
              <a:t></a:t>
            </a:r>
            <a:r>
              <a:rPr lang="en-GB" baseline="30000" dirty="0"/>
              <a:t>2</a:t>
            </a:r>
            <a:r>
              <a:rPr lang="en-GB" dirty="0"/>
              <a:t> – 2</a:t>
            </a:r>
            <a:r>
              <a:rPr lang="en-GB" dirty="0">
                <a:sym typeface="Symbol" panose="05050102010706020507" pitchFamily="18" charset="2"/>
              </a:rPr>
              <a:t></a:t>
            </a:r>
            <a:r>
              <a:rPr lang="en-GB" dirty="0"/>
              <a:t> - 15) = </a:t>
            </a:r>
            <a:r>
              <a:rPr lang="en-GB" dirty="0" smtClean="0"/>
              <a:t>0</a:t>
            </a:r>
          </a:p>
          <a:p>
            <a:r>
              <a:rPr lang="en-GB" dirty="0" smtClean="0"/>
              <a:t>                                           i.e</a:t>
            </a:r>
            <a:r>
              <a:rPr lang="en-GB" dirty="0"/>
              <a:t>., (</a:t>
            </a:r>
            <a:r>
              <a:rPr lang="en-GB" dirty="0">
                <a:sym typeface="Symbol" panose="05050102010706020507" pitchFamily="18" charset="2"/>
              </a:rPr>
              <a:t></a:t>
            </a:r>
            <a:r>
              <a:rPr lang="en-GB" dirty="0"/>
              <a:t> + 3) (</a:t>
            </a:r>
            <a:r>
              <a:rPr lang="en-GB" dirty="0">
                <a:sym typeface="Symbol" panose="05050102010706020507" pitchFamily="18" charset="2"/>
              </a:rPr>
              <a:t></a:t>
            </a:r>
            <a:r>
              <a:rPr lang="en-GB" dirty="0"/>
              <a:t> + 3) (</a:t>
            </a:r>
            <a:r>
              <a:rPr lang="en-GB" dirty="0">
                <a:sym typeface="Symbol" panose="05050102010706020507" pitchFamily="18" charset="2"/>
              </a:rPr>
              <a:t></a:t>
            </a:r>
            <a:r>
              <a:rPr lang="en-GB" dirty="0"/>
              <a:t> - 5) = </a:t>
            </a:r>
            <a:r>
              <a:rPr lang="en-GB" dirty="0" smtClean="0"/>
              <a:t>0</a:t>
            </a:r>
          </a:p>
          <a:p>
            <a:r>
              <a:rPr lang="en-GB" dirty="0" smtClean="0"/>
              <a:t>                                           i.e</a:t>
            </a:r>
            <a:r>
              <a:rPr lang="en-GB" dirty="0"/>
              <a:t>., </a:t>
            </a:r>
            <a:r>
              <a:rPr lang="en-GB" dirty="0">
                <a:sym typeface="Symbol" panose="05050102010706020507" pitchFamily="18" charset="2"/>
              </a:rPr>
              <a:t></a:t>
            </a:r>
            <a:r>
              <a:rPr lang="en-GB" dirty="0"/>
              <a:t> = -3, -3, </a:t>
            </a:r>
            <a:r>
              <a:rPr lang="en-GB" dirty="0" smtClean="0"/>
              <a:t>5</a:t>
            </a:r>
          </a:p>
          <a:p>
            <a:r>
              <a:rPr lang="en-GB" dirty="0" smtClean="0"/>
              <a:t>         Thus </a:t>
            </a:r>
            <a:r>
              <a:rPr lang="en-GB" dirty="0"/>
              <a:t>the Eigen values of  A are </a:t>
            </a:r>
            <a:r>
              <a:rPr lang="en-GB" dirty="0">
                <a:sym typeface="Symbol" panose="05050102010706020507" pitchFamily="18" charset="2"/>
              </a:rPr>
              <a:t></a:t>
            </a:r>
            <a:r>
              <a:rPr lang="en-GB" dirty="0"/>
              <a:t> = -3, -3, </a:t>
            </a:r>
            <a:r>
              <a:rPr lang="en-GB" dirty="0" smtClean="0"/>
              <a:t>5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964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10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6446805"/>
              </p:ext>
            </p:extLst>
          </p:nvPr>
        </p:nvGraphicFramePr>
        <p:xfrm>
          <a:off x="533400" y="152400"/>
          <a:ext cx="6865202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427" name="Equation" r:id="rId3" imgW="4483080" imgH="939600" progId="Equation.DSMT4">
                  <p:embed/>
                </p:oleObj>
              </mc:Choice>
              <mc:Fallback>
                <p:oleObj name="Equation" r:id="rId3" imgW="4483080" imgH="939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52400"/>
                        <a:ext cx="6865202" cy="1447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3999410"/>
              </p:ext>
            </p:extLst>
          </p:nvPr>
        </p:nvGraphicFramePr>
        <p:xfrm>
          <a:off x="1354138" y="1752600"/>
          <a:ext cx="425767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428" name="Equation" r:id="rId5" imgW="2666880" imgH="711000" progId="Equation.DSMT4">
                  <p:embed/>
                </p:oleObj>
              </mc:Choice>
              <mc:Fallback>
                <p:oleObj name="Equation" r:id="rId5" imgW="2666880" imgH="711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4138" y="1752600"/>
                        <a:ext cx="4257675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685800" y="3200400"/>
            <a:ext cx="4294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- 3 ; the system (</a:t>
            </a:r>
            <a:r>
              <a:rPr lang="en-GB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can be written as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3300715"/>
              </p:ext>
            </p:extLst>
          </p:nvPr>
        </p:nvGraphicFramePr>
        <p:xfrm>
          <a:off x="1524000" y="3657600"/>
          <a:ext cx="2895600" cy="12681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429" name="Equation" r:id="rId7" imgW="1625400" imgH="711000" progId="Equation.DSMT4">
                  <p:embed/>
                </p:oleObj>
              </mc:Choice>
              <mc:Fallback>
                <p:oleObj name="Equation" r:id="rId7" imgW="1625400" imgH="7110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657600"/>
                        <a:ext cx="2895600" cy="126811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1066800" y="5269468"/>
            <a:ext cx="39629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2R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;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we have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474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39794467"/>
              </p:ext>
            </p:extLst>
          </p:nvPr>
        </p:nvGraphicFramePr>
        <p:xfrm>
          <a:off x="1981200" y="228600"/>
          <a:ext cx="2301240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238" name="Equation" r:id="rId3" imgW="1435100" imgH="711200" progId="Equation.DSMT4">
                  <p:embed/>
                </p:oleObj>
              </mc:Choice>
              <mc:Fallback>
                <p:oleObj name="Equation" r:id="rId3" imgW="1435100" imgH="71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228600"/>
                        <a:ext cx="2301240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914400" y="1600200"/>
            <a:ext cx="7086600" cy="2564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Here the coefficient matrix of the system is of rank 1 i.e., r = 1. So that the given system has n – r = 3 – 1 = 2 linearly independent solutions.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i.e., There are two linearly independent Eigen vectors corresponding to the Eigen value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-3 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determine these; from the above system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equation can be written as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+ 3x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……………  (1)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Taking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; we have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+ 3x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733128"/>
              </p:ext>
            </p:extLst>
          </p:nvPr>
        </p:nvGraphicFramePr>
        <p:xfrm>
          <a:off x="2850831" y="4169766"/>
          <a:ext cx="983209" cy="7832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239" name="Equation" r:id="rId5" imgW="558558" imgH="444307" progId="Equation.DSMT4">
                  <p:embed/>
                </p:oleObj>
              </mc:Choice>
              <mc:Fallback>
                <p:oleObj name="Equation" r:id="rId5" imgW="558558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0831" y="4169766"/>
                        <a:ext cx="983209" cy="78323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990600" y="5040868"/>
            <a:ext cx="2945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us take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-3 and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78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50151839"/>
              </p:ext>
            </p:extLst>
          </p:nvPr>
        </p:nvGraphicFramePr>
        <p:xfrm>
          <a:off x="990600" y="228600"/>
          <a:ext cx="914400" cy="99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65" name="Equation" r:id="rId3" imgW="660113" imgH="710891" progId="Equation.DSMT4">
                  <p:embed/>
                </p:oleObj>
              </mc:Choice>
              <mc:Fallback>
                <p:oleObj name="Equation" r:id="rId3" imgW="660113" imgH="7108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228600"/>
                        <a:ext cx="914400" cy="9939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981200" y="381000"/>
            <a:ext cx="5791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 the linearly independent Eigen vector of A corresponding to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-3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85800" y="1459468"/>
            <a:ext cx="3481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Taking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0; we have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6460645"/>
              </p:ext>
            </p:extLst>
          </p:nvPr>
        </p:nvGraphicFramePr>
        <p:xfrm>
          <a:off x="2141038" y="1857375"/>
          <a:ext cx="803519" cy="629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66" name="Equation" r:id="rId5" imgW="571252" imgH="444307" progId="Equation.DSMT4">
                  <p:embed/>
                </p:oleObj>
              </mc:Choice>
              <mc:Fallback>
                <p:oleObj name="Equation" r:id="rId5" imgW="571252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1038" y="1857375"/>
                        <a:ext cx="803519" cy="6294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810976" y="2754868"/>
            <a:ext cx="26180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us take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-2 ;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2801097"/>
              </p:ext>
            </p:extLst>
          </p:nvPr>
        </p:nvGraphicFramePr>
        <p:xfrm>
          <a:off x="1104900" y="3297791"/>
          <a:ext cx="876300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67" name="Equation" r:id="rId7" imgW="685800" imgH="711200" progId="Equation.DSMT4">
                  <p:embed/>
                </p:oleObj>
              </mc:Choice>
              <mc:Fallback>
                <p:oleObj name="Equation" r:id="rId7" imgW="685800" imgH="711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900" y="3297791"/>
                        <a:ext cx="876300" cy="9128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/>
          <p:nvPr/>
        </p:nvSpPr>
        <p:spPr>
          <a:xfrm>
            <a:off x="2057400" y="3420070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 the another linearly independent Eigen vector of A corresponding to the same Eigen value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-3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8200" y="4431268"/>
            <a:ext cx="41601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5 ; the system (</a:t>
            </a:r>
            <a:r>
              <a:rPr lang="en-GB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can be written as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559186"/>
              </p:ext>
            </p:extLst>
          </p:nvPr>
        </p:nvGraphicFramePr>
        <p:xfrm>
          <a:off x="1966913" y="4949646"/>
          <a:ext cx="2757488" cy="11560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668" name="Equation" r:id="rId9" imgW="1701720" imgH="711000" progId="Equation.DSMT4">
                  <p:embed/>
                </p:oleObj>
              </mc:Choice>
              <mc:Fallback>
                <p:oleObj name="Equation" r:id="rId9" imgW="1701720" imgH="7110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6913" y="4949646"/>
                        <a:ext cx="2757488" cy="115607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081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71600" y="468868"/>
            <a:ext cx="41168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7R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+ 2R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;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7R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have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8684770"/>
              </p:ext>
            </p:extLst>
          </p:nvPr>
        </p:nvGraphicFramePr>
        <p:xfrm>
          <a:off x="2215585" y="949325"/>
          <a:ext cx="2508815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276" name="Equation" r:id="rId3" imgW="1612800" imgH="711000" progId="Equation.DSMT4">
                  <p:embed/>
                </p:oleObj>
              </mc:Choice>
              <mc:Fallback>
                <p:oleObj name="Equation" r:id="rId3" imgW="1612800" imgH="711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5585" y="949325"/>
                        <a:ext cx="2508815" cy="11080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1524000" y="2362200"/>
            <a:ext cx="23871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we have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8044130"/>
              </p:ext>
            </p:extLst>
          </p:nvPr>
        </p:nvGraphicFramePr>
        <p:xfrm>
          <a:off x="2133600" y="2895600"/>
          <a:ext cx="2763006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277" name="Equation" r:id="rId5" imgW="1612800" imgH="711000" progId="Equation.DSMT4">
                  <p:embed/>
                </p:oleObj>
              </mc:Choice>
              <mc:Fallback>
                <p:oleObj name="Equation" r:id="rId5" imgW="1612800" imgH="71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895600"/>
                        <a:ext cx="2763006" cy="1219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66800" y="4419600"/>
            <a:ext cx="6934200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Here the coefficient matrix of the system is of rank 2.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i.e., r = 2. So that the given system has n – r = 3 – 2 = 1 linearly independent solution.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i.e., There is only one linearly independent Eigen vector corresponding to the Eigen value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5.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222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3400" y="304800"/>
            <a:ext cx="7696200" cy="1025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determine this; from the above 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system, t</a:t>
            </a: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he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equations can be written as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-7x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3x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…….(2)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 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 …….(3)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1676400"/>
            <a:ext cx="22990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From (3);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3591678"/>
              </p:ext>
            </p:extLst>
          </p:nvPr>
        </p:nvGraphicFramePr>
        <p:xfrm>
          <a:off x="3061026" y="1546904"/>
          <a:ext cx="748974" cy="5866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291" name="Equation" r:id="rId3" imgW="571252" imgH="444307" progId="Equation.DSMT4">
                  <p:embed/>
                </p:oleObj>
              </mc:Choice>
              <mc:Fallback>
                <p:oleObj name="Equation" r:id="rId3" imgW="571252" imgH="444307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61026" y="1546904"/>
                        <a:ext cx="748974" cy="5866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838200" y="2174478"/>
            <a:ext cx="6705600" cy="10259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us take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-2 and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From (2); - 7x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+ 3x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4 + 3 = 7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i.e.,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-1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2897448"/>
              </p:ext>
            </p:extLst>
          </p:nvPr>
        </p:nvGraphicFramePr>
        <p:xfrm>
          <a:off x="1225713" y="3329781"/>
          <a:ext cx="899922" cy="9374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292" name="Equation" r:id="rId5" imgW="685800" imgH="711200" progId="Equation.DSMT4">
                  <p:embed/>
                </p:oleObj>
              </mc:Choice>
              <mc:Fallback>
                <p:oleObj name="Equation" r:id="rId5" imgW="685800" imgH="71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5713" y="3329781"/>
                        <a:ext cx="899922" cy="9374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2209800" y="35052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 the linearly independent Eigen vector corresponding to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5.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33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7099608"/>
              </p:ext>
            </p:extLst>
          </p:nvPr>
        </p:nvGraphicFramePr>
        <p:xfrm>
          <a:off x="2209800" y="914400"/>
          <a:ext cx="1548384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91" name="Equation" r:id="rId3" imgW="1206500" imgH="711200" progId="Equation.DSMT4">
                  <p:embed/>
                </p:oleObj>
              </mc:Choice>
              <mc:Fallback>
                <p:oleObj name="Equation" r:id="rId3" imgW="1206500" imgH="71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914400"/>
                        <a:ext cx="1548384" cy="914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457200" y="381000"/>
            <a:ext cx="5715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Find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Eigen values and the Eigen vectors of the </a:t>
            </a: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matrix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2057400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Sol.:</a:t>
            </a:r>
            <a:endParaRPr lang="en-US" dirty="0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219843"/>
              </p:ext>
            </p:extLst>
          </p:nvPr>
        </p:nvGraphicFramePr>
        <p:xfrm>
          <a:off x="1600200" y="1992313"/>
          <a:ext cx="5040312" cy="979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92" name="Equation" r:id="rId5" imgW="3670200" imgH="711000" progId="Equation.DSMT4">
                  <p:embed/>
                </p:oleObj>
              </mc:Choice>
              <mc:Fallback>
                <p:oleObj name="Equation" r:id="rId5" imgW="3670200" imgH="71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1992313"/>
                        <a:ext cx="5040312" cy="9794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0795123"/>
              </p:ext>
            </p:extLst>
          </p:nvPr>
        </p:nvGraphicFramePr>
        <p:xfrm>
          <a:off x="765175" y="3173413"/>
          <a:ext cx="5559425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93" name="Equation" r:id="rId7" imgW="2882880" imgH="253800" progId="Equation.DSMT4">
                  <p:embed/>
                </p:oleObj>
              </mc:Choice>
              <mc:Fallback>
                <p:oleObj name="Equation" r:id="rId7" imgW="2882880" imgH="2538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175" y="3173413"/>
                        <a:ext cx="5559425" cy="4841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1586376"/>
              </p:ext>
            </p:extLst>
          </p:nvPr>
        </p:nvGraphicFramePr>
        <p:xfrm>
          <a:off x="2177785" y="3810000"/>
          <a:ext cx="2546615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694" name="Equation" r:id="rId9" imgW="1701720" imgH="711000" progId="Equation.DSMT4">
                  <p:embed/>
                </p:oleObj>
              </mc:Choice>
              <mc:Fallback>
                <p:oleObj name="Equation" r:id="rId9" imgW="1701720" imgH="7110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7785" y="3810000"/>
                        <a:ext cx="2546615" cy="1066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1524000" y="5105400"/>
                <a:ext cx="241149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Expanding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m:rPr>
                        <m:nor/>
                      </m:rPr>
                      <a:rPr lang="en-GB"/>
                      <m:t>we</m:t>
                    </m:r>
                    <m:r>
                      <m:rPr>
                        <m:nor/>
                      </m:rPr>
                      <a:rPr lang="en-GB"/>
                      <m:t> </m:t>
                    </m:r>
                    <m:r>
                      <m:rPr>
                        <m:nor/>
                      </m:rPr>
                      <a:rPr lang="en-GB"/>
                      <m:t>get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000" y="5105400"/>
                <a:ext cx="2411494" cy="369332"/>
              </a:xfrm>
              <a:prstGeom prst="rect">
                <a:avLst/>
              </a:prstGeom>
              <a:blipFill rotWithShape="0">
                <a:blip r:embed="rId11"/>
                <a:stretch>
                  <a:fillRect l="-2020" t="-11667" b="-2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54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19200" y="1143000"/>
            <a:ext cx="6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r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b="1" cap="all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Eigen </a:t>
            </a:r>
            <a:r>
              <a:rPr lang="en-US" b="1" cap="all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Values and Eigen vectors of a Matrix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5800" y="1840468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</a:t>
            </a:r>
            <a:endParaRPr lang="en-US" dirty="0"/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60979106"/>
              </p:ext>
            </p:extLst>
          </p:nvPr>
        </p:nvGraphicFramePr>
        <p:xfrm>
          <a:off x="1219200" y="1839913"/>
          <a:ext cx="1090612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63" name="Equation" r:id="rId3" imgW="698400" imgH="241200" progId="Equation.DSMT4">
                  <p:embed/>
                </p:oleObj>
              </mc:Choice>
              <mc:Fallback>
                <p:oleObj name="Equation" r:id="rId3" imgW="698400" imgH="24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839913"/>
                        <a:ext cx="1090612" cy="36988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2362200" y="1840468"/>
            <a:ext cx="1999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 a square matrix. </a:t>
            </a:r>
            <a:endParaRPr lang="en-US" dirty="0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065213"/>
              </p:ext>
            </p:extLst>
          </p:nvPr>
        </p:nvGraphicFramePr>
        <p:xfrm>
          <a:off x="1492250" y="2446309"/>
          <a:ext cx="793750" cy="939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164" name="Equation" r:id="rId5" imgW="609480" imgH="711000" progId="Equation.DSMT4">
                  <p:embed/>
                </p:oleObj>
              </mc:Choice>
              <mc:Fallback>
                <p:oleObj name="Equation" r:id="rId5" imgW="609480" imgH="711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92250" y="2446309"/>
                        <a:ext cx="793750" cy="93996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2286000" y="2664688"/>
            <a:ext cx="5867400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 a column vector.	Consider the vector equation AX =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…………….. (1)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Where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is a scalar. If ‘I’ demotes the unit matrix of order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n,</a:t>
            </a: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then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above equation (1)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 be written as AX =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 X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02957" y="2743200"/>
            <a:ext cx="4924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752600" y="4202668"/>
            <a:ext cx="37562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045" marR="0" indent="-360045" algn="ctr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i.e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(A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I) X = 0  ………………. (2)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62000" y="4944070"/>
            <a:ext cx="7543800" cy="697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s matrix equation represents the following system of n homogeneous 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equations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 ‘n’ unknowns.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77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1" grpId="0"/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7890140"/>
              </p:ext>
            </p:extLst>
          </p:nvPr>
        </p:nvGraphicFramePr>
        <p:xfrm>
          <a:off x="1892300" y="209548"/>
          <a:ext cx="2755900" cy="2272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15" name="Equation" r:id="rId3" imgW="1498320" imgH="1257120" progId="Equation.DSMT4">
                  <p:embed/>
                </p:oleObj>
              </mc:Choice>
              <mc:Fallback>
                <p:oleObj name="Equation" r:id="rId3" imgW="1498320" imgH="125712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2300" y="209548"/>
                        <a:ext cx="2755900" cy="22723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1043044" y="2667000"/>
            <a:ext cx="3986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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The Eigen values of A 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are 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/>
              <a:t>= 0, 3, 15.</a:t>
            </a:r>
            <a:endParaRPr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7744710"/>
              </p:ext>
            </p:extLst>
          </p:nvPr>
        </p:nvGraphicFramePr>
        <p:xfrm>
          <a:off x="936624" y="3074987"/>
          <a:ext cx="5616576" cy="12336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16" name="Equation" r:id="rId5" imgW="4279680" imgH="939600" progId="Equation.DSMT4">
                  <p:embed/>
                </p:oleObj>
              </mc:Choice>
              <mc:Fallback>
                <p:oleObj name="Equation" r:id="rId5" imgW="4279680" imgH="939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6624" y="3074987"/>
                        <a:ext cx="5616576" cy="12336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3002467"/>
              </p:ext>
            </p:extLst>
          </p:nvPr>
        </p:nvGraphicFramePr>
        <p:xfrm>
          <a:off x="1350962" y="4571999"/>
          <a:ext cx="3999803" cy="11313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517" name="Equation" r:id="rId7" imgW="2527200" imgH="711000" progId="Equation.DSMT4">
                  <p:embed/>
                </p:oleObj>
              </mc:Choice>
              <mc:Fallback>
                <p:oleObj name="Equation" r:id="rId7" imgW="2527200" imgH="7110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50962" y="4571999"/>
                        <a:ext cx="3999803" cy="11313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85030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3400" y="381000"/>
            <a:ext cx="5486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; from equation (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the system can be written as 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3188061"/>
              </p:ext>
            </p:extLst>
          </p:nvPr>
        </p:nvGraphicFramePr>
        <p:xfrm>
          <a:off x="1916112" y="914400"/>
          <a:ext cx="242728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27" name="Equation" r:id="rId3" imgW="1625400" imgH="711000" progId="Equation.DSMT4">
                  <p:embed/>
                </p:oleObj>
              </mc:Choice>
              <mc:Fallback>
                <p:oleObj name="Equation" r:id="rId3" imgW="1625400" imgH="711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6112" y="914400"/>
                        <a:ext cx="2427288" cy="1066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762000" y="2286000"/>
            <a:ext cx="41745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4R</a:t>
            </a:r>
            <a:r>
              <a:rPr lang="en-GB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+ 3R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;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4R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, we have</a:t>
            </a:r>
            <a:endParaRPr lang="en-US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353796"/>
              </p:ext>
            </p:extLst>
          </p:nvPr>
        </p:nvGraphicFramePr>
        <p:xfrm>
          <a:off x="1882775" y="2819400"/>
          <a:ext cx="2620508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28" name="Equation" r:id="rId5" imgW="1752480" imgH="711000" progId="Equation.DSMT4">
                  <p:embed/>
                </p:oleObj>
              </mc:Choice>
              <mc:Fallback>
                <p:oleObj name="Equation" r:id="rId5" imgW="1752480" imgH="7110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2775" y="2819400"/>
                        <a:ext cx="2620508" cy="1066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/>
          <p:nvPr/>
        </p:nvSpPr>
        <p:spPr>
          <a:xfrm>
            <a:off x="810860" y="4191000"/>
            <a:ext cx="2465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; we have </a:t>
            </a:r>
            <a:endParaRPr lang="en-US" dirty="0"/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7624832"/>
              </p:ext>
            </p:extLst>
          </p:nvPr>
        </p:nvGraphicFramePr>
        <p:xfrm>
          <a:off x="1878013" y="4706938"/>
          <a:ext cx="2541587" cy="1084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29" name="Equation" r:id="rId7" imgW="1676160" imgH="711000" progId="Equation.DSMT4">
                  <p:embed/>
                </p:oleObj>
              </mc:Choice>
              <mc:Fallback>
                <p:oleObj name="Equation" r:id="rId7" imgW="1676160" imgH="711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8013" y="4706938"/>
                        <a:ext cx="2541587" cy="10842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79832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38200" y="381000"/>
            <a:ext cx="6324600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Here the coefficient matrix of system is of rank 2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i.e., r = 2. So that the system has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r = 3 – 2 = 1 linearly independent solution.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i.e., There is only one linearly independent Eigen vector corresponding to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2133600"/>
            <a:ext cx="4572000" cy="6976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determine this; from the above system,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 equations can be written as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95400" y="2971800"/>
            <a:ext cx="4572000" cy="10259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8x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6x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	…………..…	(1)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10x</a:t>
            </a:r>
            <a:r>
              <a:rPr lang="en-GB" baseline="-25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10x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	…………..…	(2)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From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(2) ; 10x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10x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108949"/>
              </p:ext>
            </p:extLst>
          </p:nvPr>
        </p:nvGraphicFramePr>
        <p:xfrm>
          <a:off x="2286000" y="4138295"/>
          <a:ext cx="754218" cy="738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178" name="Equation" r:id="rId3" imgW="457002" imgH="444307" progId="Equation.DSMT4">
                  <p:embed/>
                </p:oleObj>
              </mc:Choice>
              <mc:Fallback>
                <p:oleObj name="Equation" r:id="rId3" imgW="457002" imgH="444307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138295"/>
                        <a:ext cx="754218" cy="73850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838200" y="5070078"/>
            <a:ext cx="4572000" cy="10259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us take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 and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=1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From (1) ; 8x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6x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6 – 2 = 4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i.e.,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½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18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9512747"/>
              </p:ext>
            </p:extLst>
          </p:nvPr>
        </p:nvGraphicFramePr>
        <p:xfrm>
          <a:off x="920750" y="274638"/>
          <a:ext cx="6179658" cy="1477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562" name="Equation" r:id="rId3" imgW="3949560" imgH="939600" progId="Equation.DSMT4">
                  <p:embed/>
                </p:oleObj>
              </mc:Choice>
              <mc:Fallback>
                <p:oleObj name="Equation" r:id="rId3" imgW="3949560" imgH="9396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0" y="274638"/>
                        <a:ext cx="6179658" cy="14779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304800" y="2069068"/>
            <a:ext cx="41024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3; the system (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can be written as </a:t>
            </a:r>
            <a:endParaRPr lang="en-US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8572433"/>
              </p:ext>
            </p:extLst>
          </p:nvPr>
        </p:nvGraphicFramePr>
        <p:xfrm>
          <a:off x="1555901" y="2483406"/>
          <a:ext cx="2459507" cy="10979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563" name="Equation" r:id="rId5" imgW="1600200" imgH="711200" progId="Equation.DSMT4">
                  <p:embed/>
                </p:oleObj>
              </mc:Choice>
              <mc:Fallback>
                <p:oleObj name="Equation" r:id="rId5" imgW="1600200" imgH="71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5901" y="2483406"/>
                        <a:ext cx="2459507" cy="109799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609600" y="3886200"/>
            <a:ext cx="42963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+ 6R ;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5R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2R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; we have </a:t>
            </a:r>
            <a:endParaRPr lang="en-US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1475286"/>
              </p:ext>
            </p:extLst>
          </p:nvPr>
        </p:nvGraphicFramePr>
        <p:xfrm>
          <a:off x="1600200" y="4466749"/>
          <a:ext cx="2487622" cy="106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564" name="Equation" r:id="rId7" imgW="1676400" imgH="711200" progId="Equation.DSMT4">
                  <p:embed/>
                </p:oleObj>
              </mc:Choice>
              <mc:Fallback>
                <p:oleObj name="Equation" r:id="rId7" imgW="1676400" imgH="711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4466749"/>
                        <a:ext cx="2487622" cy="106006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762000" y="5802868"/>
            <a:ext cx="2624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;  we have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8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220514"/>
              </p:ext>
            </p:extLst>
          </p:nvPr>
        </p:nvGraphicFramePr>
        <p:xfrm>
          <a:off x="1828800" y="228600"/>
          <a:ext cx="2503424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97" name="Equation" r:id="rId3" imgW="1676400" imgH="711200" progId="Equation.DSMT4">
                  <p:embed/>
                </p:oleObj>
              </mc:Choice>
              <mc:Fallback>
                <p:oleObj name="Equation" r:id="rId3" imgW="1676400" imgH="71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228600"/>
                        <a:ext cx="2503424" cy="1066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371600" y="1572081"/>
            <a:ext cx="6400800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Here the coefficient matrix of system is of rank 2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i.e., r = 2. So that the system has n - r = 3 – 2 = 1 linearly independent solution.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i.e., There is only one linearly independent Eigen vector corresponding to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3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9200" y="3200400"/>
            <a:ext cx="4572000" cy="195951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determine this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from the above system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 equations can be written as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5x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6x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	…………..… (3)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-16x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8x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		…………..… (4)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rom (4); -16x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8x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6350422"/>
              </p:ext>
            </p:extLst>
          </p:nvPr>
        </p:nvGraphicFramePr>
        <p:xfrm>
          <a:off x="2285999" y="5399087"/>
          <a:ext cx="1429697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398" name="Equation" r:id="rId5" imgW="990170" imgH="444307" progId="Equation.DSMT4">
                  <p:embed/>
                </p:oleObj>
              </mc:Choice>
              <mc:Fallback>
                <p:oleObj name="Equation" r:id="rId5" imgW="990170" imgH="444307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5999" y="5399087"/>
                        <a:ext cx="1429697" cy="64611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87697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838200" y="381000"/>
            <a:ext cx="4572000" cy="10259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us take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1;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– 2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From (3); 5x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6x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6 + 4 = 10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i.e.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2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6723321"/>
              </p:ext>
            </p:extLst>
          </p:nvPr>
        </p:nvGraphicFramePr>
        <p:xfrm>
          <a:off x="1905000" y="1524000"/>
          <a:ext cx="1560576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587" name="Equation" r:id="rId3" imgW="1218671" imgH="710891" progId="Equation.DSMT4">
                  <p:embed/>
                </p:oleObj>
              </mc:Choice>
              <mc:Fallback>
                <p:oleObj name="Equation" r:id="rId3" imgW="1218671" imgH="7108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524000"/>
                        <a:ext cx="1560576" cy="914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3581400" y="1676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 the linearly independent Eigen vector corresponding to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-3.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38200" y="2831068"/>
            <a:ext cx="4333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15 ; the system (</a:t>
            </a:r>
            <a:r>
              <a:rPr lang="en-GB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 can b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written as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9123975"/>
              </p:ext>
            </p:extLst>
          </p:nvPr>
        </p:nvGraphicFramePr>
        <p:xfrm>
          <a:off x="2252662" y="3400424"/>
          <a:ext cx="2300861" cy="9429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588" name="Equation" r:id="rId5" imgW="1739900" imgH="711200" progId="Equation.DSMT4">
                  <p:embed/>
                </p:oleObj>
              </mc:Choice>
              <mc:Fallback>
                <p:oleObj name="Equation" r:id="rId5" imgW="1739900" imgH="711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2662" y="3400424"/>
                        <a:ext cx="2300861" cy="94297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1119499" y="4659868"/>
            <a:ext cx="43669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7R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6R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;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7R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+ 2R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, we have </a:t>
            </a:r>
            <a:endParaRPr lang="en-US" dirty="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5649615"/>
              </p:ext>
            </p:extLst>
          </p:nvPr>
        </p:nvGraphicFramePr>
        <p:xfrm>
          <a:off x="2299398" y="5180349"/>
          <a:ext cx="2719970" cy="10680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589" name="Equation" r:id="rId7" imgW="1816100" imgH="711200" progId="Equation.DSMT4">
                  <p:embed/>
                </p:oleObj>
              </mc:Choice>
              <mc:Fallback>
                <p:oleObj name="Equation" r:id="rId7" imgW="1816100" imgH="7112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9398" y="5180349"/>
                        <a:ext cx="2719970" cy="106805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9332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73484" y="381000"/>
            <a:ext cx="25603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2R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,we have </a:t>
            </a:r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992034"/>
              </p:ext>
            </p:extLst>
          </p:nvPr>
        </p:nvGraphicFramePr>
        <p:xfrm>
          <a:off x="2133600" y="914400"/>
          <a:ext cx="2328672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34" name="Equation" r:id="rId3" imgW="1816100" imgH="711200" progId="Equation.DSMT4">
                  <p:embed/>
                </p:oleObj>
              </mc:Choice>
              <mc:Fallback>
                <p:oleObj name="Equation" r:id="rId3" imgW="1816100" imgH="71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914400"/>
                        <a:ext cx="2328672" cy="914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1219200" y="2133600"/>
            <a:ext cx="5867400" cy="15799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Here the coefficient matrix of system is of rank 2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i.e., r = 2. So that the system has n - r = 3 – 2 = 1 linearly independent solution.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i.e., There is only one linearly independent Eigen vector corresponding to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15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66800" y="3886200"/>
            <a:ext cx="708660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determine this; from the above system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equation can be written as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GB" dirty="0">
                <a:latin typeface="Symbol" panose="05050102010706020507" pitchFamily="18" charset="2"/>
                <a:ea typeface="Times New Roman" panose="02020603050405020304" pitchFamily="18" charset="0"/>
              </a:rPr>
              <a:t>-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7x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6x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 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…………..…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(5)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GB" dirty="0">
                <a:latin typeface="Symbol" panose="05050102010706020507" pitchFamily="18" charset="2"/>
                <a:ea typeface="Times New Roman" panose="02020603050405020304" pitchFamily="18" charset="0"/>
              </a:rPr>
              <a:t>-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40x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	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…………..…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(6)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From (6); </a:t>
            </a:r>
            <a:r>
              <a:rPr lang="en-GB" dirty="0">
                <a:latin typeface="Symbol" panose="05050102010706020507" pitchFamily="18" charset="2"/>
                <a:ea typeface="Times New Roman" panose="02020603050405020304" pitchFamily="18" charset="0"/>
              </a:rPr>
              <a:t>-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20x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40x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5338633"/>
              </p:ext>
            </p:extLst>
          </p:nvPr>
        </p:nvGraphicFramePr>
        <p:xfrm>
          <a:off x="2743200" y="5410200"/>
          <a:ext cx="1506980" cy="6810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435" name="Equation" r:id="rId5" imgW="990170" imgH="444307" progId="Equation.DSMT4">
                  <p:embed/>
                </p:oleObj>
              </mc:Choice>
              <mc:Fallback>
                <p:oleObj name="Equation" r:id="rId5" imgW="990170" imgH="444307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410200"/>
                        <a:ext cx="1506980" cy="6810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4076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71600" y="533400"/>
            <a:ext cx="4572000" cy="10259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us take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-2 and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From (5) – 7x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6x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-12 – 2 = -14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i.e.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= 2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8808288"/>
              </p:ext>
            </p:extLst>
          </p:nvPr>
        </p:nvGraphicFramePr>
        <p:xfrm>
          <a:off x="1905000" y="1790700"/>
          <a:ext cx="17399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26" name="Equation" r:id="rId3" imgW="1308100" imgH="711200" progId="Equation.DSMT4">
                  <p:embed/>
                </p:oleObj>
              </mc:Choice>
              <mc:Fallback>
                <p:oleObj name="Equation" r:id="rId3" imgW="1308100" imgH="71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790700"/>
                        <a:ext cx="1739900" cy="952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3657600" y="1905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 the only linearly independent Eigen vector corresponding to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15. 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09600" y="3048000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Find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 Eigen values and the Eigen vectors of a matrix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1468337"/>
              </p:ext>
            </p:extLst>
          </p:nvPr>
        </p:nvGraphicFramePr>
        <p:xfrm>
          <a:off x="6096000" y="2819400"/>
          <a:ext cx="890588" cy="940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27" name="Equation" r:id="rId5" imgW="672808" imgH="710891" progId="Equation.DSMT4">
                  <p:embed/>
                </p:oleObj>
              </mc:Choice>
              <mc:Fallback>
                <p:oleObj name="Equation" r:id="rId5" imgW="672808" imgH="71089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2819400"/>
                        <a:ext cx="890588" cy="9407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/>
          <p:cNvSpPr/>
          <p:nvPr/>
        </p:nvSpPr>
        <p:spPr>
          <a:xfrm>
            <a:off x="757329" y="4038600"/>
            <a:ext cx="6142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Sol.:</a:t>
            </a:r>
            <a:endParaRPr lang="en-US" dirty="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0779686"/>
              </p:ext>
            </p:extLst>
          </p:nvPr>
        </p:nvGraphicFramePr>
        <p:xfrm>
          <a:off x="1524000" y="3962400"/>
          <a:ext cx="4319587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628" name="Equation" r:id="rId7" imgW="3098520" imgH="711000" progId="Equation.DSMT4">
                  <p:embed/>
                </p:oleObj>
              </mc:Choice>
              <mc:Fallback>
                <p:oleObj name="Equation" r:id="rId7" imgW="3098520" imgH="7110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962400"/>
                        <a:ext cx="4319587" cy="99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1676400" y="5144869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characteristic equation of A is |A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I| =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80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10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6716772"/>
              </p:ext>
            </p:extLst>
          </p:nvPr>
        </p:nvGraphicFramePr>
        <p:xfrm>
          <a:off x="2171699" y="228600"/>
          <a:ext cx="2007617" cy="9906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73" name="Equation" r:id="rId3" imgW="1447560" imgH="711000" progId="Equation.DSMT4">
                  <p:embed/>
                </p:oleObj>
              </mc:Choice>
              <mc:Fallback>
                <p:oleObj name="Equation" r:id="rId3" imgW="1447560" imgH="7110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1699" y="228600"/>
                        <a:ext cx="2007617" cy="9906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931534" y="1524000"/>
            <a:ext cx="2640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Expanding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by R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we have</a:t>
            </a:r>
            <a:endParaRPr lang="en-US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6446165"/>
              </p:ext>
            </p:extLst>
          </p:nvPr>
        </p:nvGraphicFramePr>
        <p:xfrm>
          <a:off x="914399" y="1893332"/>
          <a:ext cx="6859867" cy="29834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1474" name="Equation" r:id="rId5" imgW="3606480" imgH="1549080" progId="Equation.DSMT4">
                  <p:embed/>
                </p:oleObj>
              </mc:Choice>
              <mc:Fallback>
                <p:oleObj name="Equation" r:id="rId5" imgW="3606480" imgH="15490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399" y="1893332"/>
                        <a:ext cx="6859867" cy="29834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990600" y="5174823"/>
            <a:ext cx="5105400" cy="67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0215" marR="0" indent="-450215" algn="just">
              <a:spcBef>
                <a:spcPts val="220"/>
              </a:spcBef>
              <a:spcAft>
                <a:spcPts val="220"/>
              </a:spcAft>
              <a:buFont typeface="Symbol" panose="05050102010706020507" pitchFamily="18" charset="2"/>
              <a:buChar char="l"/>
              <a:tabLst>
                <a:tab pos="450215" algn="l"/>
                <a:tab pos="720090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- 2 satisfy the equation. So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+ 2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one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factor</a:t>
            </a:r>
          </a:p>
          <a:p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By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synthetic division; we have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52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787975"/>
              </p:ext>
            </p:extLst>
          </p:nvPr>
        </p:nvGraphicFramePr>
        <p:xfrm>
          <a:off x="2286000" y="304800"/>
          <a:ext cx="1621536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57" name="Equation" r:id="rId3" imgW="1269449" imgH="710891" progId="Equation.DSMT4">
                  <p:embed/>
                </p:oleObj>
              </mc:Choice>
              <mc:Fallback>
                <p:oleObj name="Equation" r:id="rId3" imgW="1269449" imgH="7108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304800"/>
                        <a:ext cx="1621536" cy="914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1786851"/>
              </p:ext>
            </p:extLst>
          </p:nvPr>
        </p:nvGraphicFramePr>
        <p:xfrm>
          <a:off x="2286000" y="1385886"/>
          <a:ext cx="2438400" cy="42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58" name="Equation" r:id="rId5" imgW="1587240" imgH="279360" progId="Equation.DSMT4">
                  <p:embed/>
                </p:oleObj>
              </mc:Choice>
              <mc:Fallback>
                <p:oleObj name="Equation" r:id="rId5" imgW="1587240" imgH="2793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1385886"/>
                        <a:ext cx="2438400" cy="42343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2286000" y="1981200"/>
            <a:ext cx="4572000" cy="10259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540385" algn="l"/>
                <a:tab pos="8102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+2)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- 3)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- 6) = 0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540385" algn="l"/>
                <a:tab pos="81026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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- 2, 3, 6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540385" algn="l"/>
                <a:tab pos="810260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Thus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Eigen values of A are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- 2, 3, 6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9600" y="3115270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Now the Eigen vectors X corresponding to the Eigen value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are obtained by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solving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the system of equations (A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I) X = 0.</a:t>
            </a:r>
            <a:endParaRPr lang="en-US" dirty="0"/>
          </a:p>
        </p:txBody>
      </p:sp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1114434"/>
              </p:ext>
            </p:extLst>
          </p:nvPr>
        </p:nvGraphicFramePr>
        <p:xfrm>
          <a:off x="1794000" y="3956050"/>
          <a:ext cx="4149600" cy="111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659" name="Equation" r:id="rId7" imgW="2666880" imgH="711000" progId="Equation.DSMT4">
                  <p:embed/>
                </p:oleObj>
              </mc:Choice>
              <mc:Fallback>
                <p:oleObj name="Equation" r:id="rId7" imgW="2666880" imgH="7110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4000" y="3956050"/>
                        <a:ext cx="4149600" cy="11115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990600" y="5421868"/>
            <a:ext cx="29097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- 2; from (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we have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48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9293502"/>
              </p:ext>
            </p:extLst>
          </p:nvPr>
        </p:nvGraphicFramePr>
        <p:xfrm>
          <a:off x="1754188" y="228600"/>
          <a:ext cx="3732212" cy="1848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961" name="Equation" r:id="rId3" imgW="2869920" imgH="1422360" progId="Equation.DSMT4">
                  <p:embed/>
                </p:oleObj>
              </mc:Choice>
              <mc:Fallback>
                <p:oleObj name="Equation" r:id="rId3" imgW="2869920" imgH="14223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4188" y="228600"/>
                        <a:ext cx="3732212" cy="18485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609600" y="2362200"/>
            <a:ext cx="7620000" cy="2010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Here the coefficient matrix of this system is 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I.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We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know that the necessary and sufficient condition for the system (3)    to 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possess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non – zero solution is that the coefficient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matrix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 is singular. 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i.e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|A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I| = 0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Now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have the following definitions: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720090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	1)	Definitions: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90600" y="4648200"/>
                <a:ext cx="7087710" cy="10029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Let A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 smtClean="0"/>
                  <a:t> </a:t>
                </a:r>
                <a:r>
                  <a:rPr lang="en-US" dirty="0"/>
                  <a:t>be a square matrix of order n and </a:t>
                </a:r>
                <a:r>
                  <a:rPr lang="en-US" dirty="0">
                    <a:sym typeface="Symbol" panose="05050102010706020507" pitchFamily="18" charset="2"/>
                  </a:rPr>
                  <a:t></a:t>
                </a:r>
                <a:r>
                  <a:rPr lang="en-US" dirty="0"/>
                  <a:t> is an indeterminate</a:t>
                </a:r>
                <a:r>
                  <a:rPr lang="en-US" dirty="0" smtClean="0"/>
                  <a:t>.</a:t>
                </a:r>
              </a:p>
              <a:p>
                <a:pPr marL="400050" indent="-400050">
                  <a:buAutoNum type="romanLcParenBoth"/>
                </a:pPr>
                <a:r>
                  <a:rPr lang="en-US" dirty="0" smtClean="0"/>
                  <a:t>The </a:t>
                </a:r>
                <a:r>
                  <a:rPr lang="en-US" dirty="0"/>
                  <a:t>matrix A - </a:t>
                </a:r>
                <a:r>
                  <a:rPr lang="en-US" dirty="0">
                    <a:sym typeface="Symbol" panose="05050102010706020507" pitchFamily="18" charset="2"/>
                  </a:rPr>
                  <a:t></a:t>
                </a:r>
                <a:r>
                  <a:rPr lang="en-US" dirty="0"/>
                  <a:t>I is called the ‘Characteristic matrix’ of A. </a:t>
                </a:r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 Where </a:t>
                </a:r>
                <a:r>
                  <a:rPr lang="en-US" dirty="0"/>
                  <a:t>I is the unit matrix of order n</a:t>
                </a:r>
                <a:r>
                  <a:rPr lang="en-US" dirty="0" smtClean="0"/>
                  <a:t>.</a:t>
                </a:r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4648200"/>
                <a:ext cx="7087710" cy="1002967"/>
              </a:xfrm>
              <a:prstGeom prst="rect">
                <a:avLst/>
              </a:prstGeom>
              <a:blipFill rotWithShape="0">
                <a:blip r:embed="rId5"/>
                <a:stretch>
                  <a:fillRect l="-775" t="-2439" r="-86" b="-85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5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9924139"/>
              </p:ext>
            </p:extLst>
          </p:nvPr>
        </p:nvGraphicFramePr>
        <p:xfrm>
          <a:off x="2438400" y="304800"/>
          <a:ext cx="1901952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11" name="Equation" r:id="rId3" imgW="1371600" imgH="711200" progId="Equation.DSMT4">
                  <p:embed/>
                </p:oleObj>
              </mc:Choice>
              <mc:Fallback>
                <p:oleObj name="Equation" r:id="rId3" imgW="1371600" imgH="71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304800"/>
                        <a:ext cx="1901952" cy="99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905000" y="1676400"/>
            <a:ext cx="3724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54038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3R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R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R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R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;we have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6827244"/>
              </p:ext>
            </p:extLst>
          </p:nvPr>
        </p:nvGraphicFramePr>
        <p:xfrm>
          <a:off x="2590800" y="2286000"/>
          <a:ext cx="204724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512" name="Equation" r:id="rId5" imgW="1473200" imgH="711200" progId="Equation.DSMT4">
                  <p:embed/>
                </p:oleObj>
              </mc:Choice>
              <mc:Fallback>
                <p:oleObj name="Equation" r:id="rId5" imgW="1473200" imgH="71120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286000"/>
                        <a:ext cx="2047240" cy="99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685800" y="3551872"/>
            <a:ext cx="7620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Here the rank of the coefficient matrix of the system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 r =  2.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So that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the system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has n – r = 3 – 2 = 1 linearly independent solution.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i.e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There is only one linearly independent Eigen vector corresponding to the Eigen value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- 2.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762000" y="4611469"/>
            <a:ext cx="7239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determine this; from the above system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, the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equation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can be written as 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676400" y="5122783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3x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+ 3x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	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…………….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20x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		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…………….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(2)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from (2) ;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from (1) ;3x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+ 3x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633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5415327"/>
              </p:ext>
            </p:extLst>
          </p:nvPr>
        </p:nvGraphicFramePr>
        <p:xfrm>
          <a:off x="2057400" y="218343"/>
          <a:ext cx="2209800" cy="665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841" name="Equation" r:id="rId3" imgW="1485255" imgH="444307" progId="Equation.DSMT4">
                  <p:embed/>
                </p:oleObj>
              </mc:Choice>
              <mc:Fallback>
                <p:oleObj name="Equation" r:id="rId3" imgW="1485255" imgH="444307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18343"/>
                        <a:ext cx="2209800" cy="6657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911365"/>
              </p:ext>
            </p:extLst>
          </p:nvPr>
        </p:nvGraphicFramePr>
        <p:xfrm>
          <a:off x="1857375" y="1006477"/>
          <a:ext cx="1156671" cy="974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842" name="Equation" r:id="rId5" imgW="850531" imgH="710891" progId="Equation.DSMT4">
                  <p:embed/>
                </p:oleObj>
              </mc:Choice>
              <mc:Fallback>
                <p:oleObj name="Equation" r:id="rId5" imgW="850531" imgH="710891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75" y="1006477"/>
                        <a:ext cx="1156671" cy="9747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3200400" y="1143000"/>
            <a:ext cx="5105400" cy="697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555" marR="0" indent="-63055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 the only linearly independent Eigen 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vector</a:t>
            </a:r>
          </a:p>
          <a:p>
            <a:pPr marL="630555" marR="0" indent="-63055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corresponding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-2.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219200" y="2286000"/>
            <a:ext cx="28905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For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3 ; from (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we have </a:t>
            </a:r>
            <a:endParaRPr lang="en-US" dirty="0"/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9752324"/>
              </p:ext>
            </p:extLst>
          </p:nvPr>
        </p:nvGraphicFramePr>
        <p:xfrm>
          <a:off x="1857376" y="2819400"/>
          <a:ext cx="2252360" cy="102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843" name="Equation" r:id="rId7" imgW="1574800" imgH="711200" progId="Equation.DSMT4">
                  <p:embed/>
                </p:oleObj>
              </mc:Choice>
              <mc:Fallback>
                <p:oleObj name="Equation" r:id="rId7" imgW="1574800" imgH="71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76" y="2819400"/>
                        <a:ext cx="2252360" cy="1023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1371600" y="4126468"/>
            <a:ext cx="4246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;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+ 3R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, we have </a:t>
            </a:r>
            <a:endParaRPr lang="en-US" dirty="0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7091391"/>
              </p:ext>
            </p:extLst>
          </p:nvPr>
        </p:nvGraphicFramePr>
        <p:xfrm>
          <a:off x="1981201" y="4604724"/>
          <a:ext cx="2222712" cy="1075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844" name="Equation" r:id="rId9" imgW="1473200" imgH="711200" progId="Equation.DSMT4">
                  <p:embed/>
                </p:oleObj>
              </mc:Choice>
              <mc:Fallback>
                <p:oleObj name="Equation" r:id="rId9" imgW="1473200" imgH="7112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1" y="4604724"/>
                        <a:ext cx="2222712" cy="107550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1600200" y="5955268"/>
            <a:ext cx="2502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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R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, we have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62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7646630"/>
              </p:ext>
            </p:extLst>
          </p:nvPr>
        </p:nvGraphicFramePr>
        <p:xfrm>
          <a:off x="1984248" y="304800"/>
          <a:ext cx="206044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549" name="Equation" r:id="rId3" imgW="1485900" imgH="711200" progId="Equation.DSMT4">
                  <p:embed/>
                </p:oleObj>
              </mc:Choice>
              <mc:Fallback>
                <p:oleObj name="Equation" r:id="rId3" imgW="1485900" imgH="71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4248" y="304800"/>
                        <a:ext cx="2060448" cy="99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609600" y="1524000"/>
            <a:ext cx="7543800" cy="1656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Here the rank of the coefficient matrix of the system is r = 2.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o that the given </a:t>
            </a:r>
            <a:endParaRPr lang="en-GB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system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has </a:t>
            </a:r>
            <a:r>
              <a:rPr lang="en-GB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r = 3 – 2 = 1  linearly independent solution.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i.e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.,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here is only one linearly independent Eigen vector corresponding to 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the</a:t>
            </a: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Eigen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value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3. To determine this; from the above system 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equation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can be written as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76400" y="3276600"/>
            <a:ext cx="4572000" cy="10259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- 2x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+ 3x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………(3)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			5x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+ 5x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0 ……..(4)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from (4); 5x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- 5x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7988639"/>
              </p:ext>
            </p:extLst>
          </p:nvPr>
        </p:nvGraphicFramePr>
        <p:xfrm>
          <a:off x="3014472" y="4398258"/>
          <a:ext cx="871728" cy="6944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550" name="Equation" r:id="rId5" imgW="558558" imgH="444307" progId="Equation.DSMT4">
                  <p:embed/>
                </p:oleObj>
              </mc:Choice>
              <mc:Fallback>
                <p:oleObj name="Equation" r:id="rId5" imgW="558558" imgH="444307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4472" y="4398258"/>
                        <a:ext cx="871728" cy="6944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447800" y="5398373"/>
                <a:ext cx="5334000" cy="697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algn="just">
                  <a:spcBef>
                    <a:spcPts val="220"/>
                  </a:spcBef>
                  <a:spcAft>
                    <a:spcPts val="220"/>
                  </a:spcAft>
                  <a:tabLst>
                    <a:tab pos="360045" algn="l"/>
                    <a:tab pos="630555" algn="l"/>
                    <a:tab pos="900430" algn="l"/>
                    <a:tab pos="1260475" algn="l"/>
                  </a:tabLst>
                </a:pPr>
                <a:r>
                  <a:rPr lang="en-GB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Let us take x</a:t>
                </a:r>
                <a:r>
                  <a:rPr lang="en-GB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-1 ; x</a:t>
                </a:r>
                <a:r>
                  <a:rPr lang="en-GB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</a:t>
                </a:r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1</a:t>
                </a:r>
                <a:endParaRPr lang="en-US" sz="1200" dirty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algn="just">
                  <a:spcBef>
                    <a:spcPts val="220"/>
                  </a:spcBef>
                  <a:spcAft>
                    <a:spcPts val="220"/>
                  </a:spcAft>
                  <a:tabLst>
                    <a:tab pos="360045" algn="l"/>
                    <a:tab pos="630555" algn="l"/>
                    <a:tab pos="900430" algn="l"/>
                    <a:tab pos="1260475" algn="l"/>
                  </a:tabLst>
                </a:pPr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	From (3);   - 2x</a:t>
                </a:r>
                <a:r>
                  <a:rPr lang="en-GB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</a:t>
                </a:r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- x</a:t>
                </a:r>
                <a:r>
                  <a:rPr lang="en-GB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– 3x</a:t>
                </a:r>
                <a:r>
                  <a:rPr lang="en-GB" baseline="-25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3</a:t>
                </a:r>
                <a:r>
                  <a:rPr lang="en-GB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 1 – 3 = - </a:t>
                </a:r>
                <a:r>
                  <a:rPr lang="en-GB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2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=1</a:t>
                </a:r>
                <a:endParaRPr lang="en-US" sz="12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5398373"/>
                <a:ext cx="5334000" cy="697627"/>
              </a:xfrm>
              <a:prstGeom prst="rect">
                <a:avLst/>
              </a:prstGeom>
              <a:blipFill rotWithShape="0">
                <a:blip r:embed="rId7"/>
                <a:stretch>
                  <a:fillRect l="-1029" t="-5263" b="-14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082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7928912"/>
              </p:ext>
            </p:extLst>
          </p:nvPr>
        </p:nvGraphicFramePr>
        <p:xfrm>
          <a:off x="762000" y="228600"/>
          <a:ext cx="914400" cy="965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185" name="Equation" r:id="rId3" imgW="672808" imgH="710891" progId="Equation.DSMT4">
                  <p:embed/>
                </p:oleObj>
              </mc:Choice>
              <mc:Fallback>
                <p:oleObj name="Equation" r:id="rId3" imgW="672808" imgH="710891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228600"/>
                        <a:ext cx="914400" cy="96591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752600" y="468868"/>
            <a:ext cx="64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 the linearly independent Eigen vector corresponding to </a:t>
            </a:r>
            <a:r>
              <a:rPr lang="en-GB" dirty="0">
                <a:latin typeface="Symbol" panose="05050102010706020507" pitchFamily="18" charset="2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3.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1371600"/>
            <a:ext cx="3736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For </a:t>
            </a:r>
            <a:r>
              <a:rPr lang="en-GB" dirty="0">
                <a:solidFill>
                  <a:srgbClr val="0070C0"/>
                </a:solidFill>
                <a:latin typeface="Symbol" panose="05050102010706020507" pitchFamily="18" charset="2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6; from equation (1), we have </a:t>
            </a:r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0495621"/>
              </p:ext>
            </p:extLst>
          </p:nvPr>
        </p:nvGraphicFramePr>
        <p:xfrm>
          <a:off x="2478060" y="1852611"/>
          <a:ext cx="2521906" cy="11191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186" name="Equation" r:id="rId5" imgW="1612900" imgH="711200" progId="Equation.DSMT4">
                  <p:embed/>
                </p:oleObj>
              </mc:Choice>
              <mc:Fallback>
                <p:oleObj name="Equation" r:id="rId5" imgW="1612900" imgH="71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8060" y="1852611"/>
                        <a:ext cx="2521906" cy="111918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7654711"/>
              </p:ext>
            </p:extLst>
          </p:nvPr>
        </p:nvGraphicFramePr>
        <p:xfrm>
          <a:off x="1968499" y="3200400"/>
          <a:ext cx="3136901" cy="367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187" name="Equation" r:id="rId7" imgW="1955800" imgH="228600" progId="Equation.DSMT4">
                  <p:embed/>
                </p:oleObj>
              </mc:Choice>
              <mc:Fallback>
                <p:oleObj name="Equation" r:id="rId7" imgW="1955800" imgH="2286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8499" y="3200400"/>
                        <a:ext cx="3136901" cy="36724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7753950"/>
              </p:ext>
            </p:extLst>
          </p:nvPr>
        </p:nvGraphicFramePr>
        <p:xfrm>
          <a:off x="2459681" y="3629023"/>
          <a:ext cx="2614299" cy="10953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188" name="Equation" r:id="rId9" imgW="1701800" imgH="711200" progId="Equation.DSMT4">
                  <p:embed/>
                </p:oleObj>
              </mc:Choice>
              <mc:Fallback>
                <p:oleObj name="Equation" r:id="rId9" imgW="1701800" imgH="711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9681" y="3629023"/>
                        <a:ext cx="2614299" cy="10953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17291"/>
              </p:ext>
            </p:extLst>
          </p:nvPr>
        </p:nvGraphicFramePr>
        <p:xfrm>
          <a:off x="2057400" y="4912815"/>
          <a:ext cx="1676401" cy="38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189" name="Equation" r:id="rId11" imgW="990600" imgH="228600" progId="Equation.DSMT4">
                  <p:embed/>
                </p:oleObj>
              </mc:Choice>
              <mc:Fallback>
                <p:oleObj name="Equation" r:id="rId11" imgW="990600" imgH="228600" progId="Equation.DSMT4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912815"/>
                        <a:ext cx="1676401" cy="3868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563251"/>
              </p:ext>
            </p:extLst>
          </p:nvPr>
        </p:nvGraphicFramePr>
        <p:xfrm>
          <a:off x="2429445" y="5402367"/>
          <a:ext cx="2501144" cy="115083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190" name="Equation" r:id="rId13" imgW="1548728" imgH="710891" progId="Equation.DSMT4">
                  <p:embed/>
                </p:oleObj>
              </mc:Choice>
              <mc:Fallback>
                <p:oleObj name="Equation" r:id="rId13" imgW="1548728" imgH="710891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9445" y="5402367"/>
                        <a:ext cx="2501144" cy="115083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8270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62000" y="457200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Here the coefficient matrix of the system is of rank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 =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2.  So that the system has 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n-r = 3-2=1 </a:t>
            </a:r>
            <a:r>
              <a:rPr lang="en-GB" dirty="0"/>
              <a:t>linearly independent </a:t>
            </a:r>
            <a:r>
              <a:rPr lang="en-GB" dirty="0" smtClean="0"/>
              <a:t>solution.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38200" y="1295400"/>
            <a:ext cx="746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i.e. There is only are linearly independent Eigen vector corresponding to </a:t>
            </a:r>
            <a:r>
              <a:rPr lang="en-GB" dirty="0">
                <a:latin typeface="Symbol" panose="05050102010706020507" pitchFamily="18" charset="2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6.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38200" y="1981200"/>
            <a:ext cx="6858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determine this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from the above 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system the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equations can be written as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3259556"/>
              </p:ext>
            </p:extLst>
          </p:nvPr>
        </p:nvGraphicFramePr>
        <p:xfrm>
          <a:off x="1935162" y="2514600"/>
          <a:ext cx="2636838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588" name="Equation" r:id="rId3" imgW="1574640" imgH="457200" progId="Equation.DSMT4">
                  <p:embed/>
                </p:oleObj>
              </mc:Choice>
              <mc:Fallback>
                <p:oleObj name="Equation" r:id="rId3" imgW="1574640" imgH="45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5162" y="2514600"/>
                        <a:ext cx="2636838" cy="762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7346861"/>
              </p:ext>
            </p:extLst>
          </p:nvPr>
        </p:nvGraphicFramePr>
        <p:xfrm>
          <a:off x="1930400" y="3425825"/>
          <a:ext cx="3175000" cy="289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589" name="Equation" r:id="rId5" imgW="1726920" imgH="1574640" progId="Equation.DSMT4">
                  <p:embed/>
                </p:oleObj>
              </mc:Choice>
              <mc:Fallback>
                <p:oleObj name="Equation" r:id="rId5" imgW="1726920" imgH="15746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3425825"/>
                        <a:ext cx="3175000" cy="28987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89253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7675214"/>
              </p:ext>
            </p:extLst>
          </p:nvPr>
        </p:nvGraphicFramePr>
        <p:xfrm>
          <a:off x="914400" y="228600"/>
          <a:ext cx="762000" cy="9071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456" name="Equation" r:id="rId3" imgW="596900" imgH="711200" progId="Equation.DSMT4">
                  <p:embed/>
                </p:oleObj>
              </mc:Choice>
              <mc:Fallback>
                <p:oleObj name="Equation" r:id="rId3" imgW="596900" imgH="7112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28600"/>
                        <a:ext cx="762000" cy="90714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1981200" y="3810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marL="630555" marR="0" indent="-63055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 the only linearly independent Eigen vector corresponding to </a:t>
            </a:r>
            <a:r>
              <a:rPr lang="en-GB" dirty="0">
                <a:latin typeface="Symbol" panose="05050102010706020507" pitchFamily="18" charset="2"/>
                <a:ea typeface="Times New Roman" panose="02020603050405020304" pitchFamily="18" charset="0"/>
              </a:rPr>
              <a:t>l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6.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371600"/>
            <a:ext cx="7696200" cy="14573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2971800"/>
            <a:ext cx="4676775" cy="800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1600" y="4181475"/>
            <a:ext cx="3667125" cy="2143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0200" y="5105400"/>
            <a:ext cx="216217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461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381000"/>
            <a:ext cx="3933825" cy="6762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725" y="1143000"/>
            <a:ext cx="5172075" cy="1085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71800" y="2514600"/>
            <a:ext cx="4981575" cy="962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4200" y="3886200"/>
            <a:ext cx="4191000" cy="1143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19400" y="5362575"/>
            <a:ext cx="286702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1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457200"/>
            <a:ext cx="8048625" cy="9239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600200"/>
            <a:ext cx="6638925" cy="9620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2781300"/>
            <a:ext cx="5572125" cy="133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2200" y="4419600"/>
            <a:ext cx="4048125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66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409575"/>
            <a:ext cx="6115050" cy="8096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447800"/>
            <a:ext cx="4762500" cy="733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5400" y="2409825"/>
            <a:ext cx="3590925" cy="9429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0600" y="3657600"/>
            <a:ext cx="4171950" cy="10668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" y="4981575"/>
            <a:ext cx="51530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457200"/>
            <a:ext cx="4267200" cy="21907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2924175"/>
            <a:ext cx="4391025" cy="1647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275" y="4648200"/>
            <a:ext cx="5724525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41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311553"/>
              </p:ext>
            </p:extLst>
          </p:nvPr>
        </p:nvGraphicFramePr>
        <p:xfrm>
          <a:off x="1447800" y="304800"/>
          <a:ext cx="5246422" cy="144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977" name="Equation" r:id="rId3" imgW="3416040" imgH="939600" progId="Equation.DSMT4">
                  <p:embed/>
                </p:oleObj>
              </mc:Choice>
              <mc:Fallback>
                <p:oleObj name="Equation" r:id="rId3" imgW="3416040" imgH="939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304800"/>
                        <a:ext cx="5246422" cy="14478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1371600" y="2057400"/>
            <a:ext cx="6934200" cy="697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0555" marR="0" indent="-63055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</a:tabLst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hich is an ordinary polynomial in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of degree n, is called the 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30555" marR="0" indent="-63055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Characteristic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polynomial’ of A.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0" y="3018472"/>
            <a:ext cx="678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(iii)	Now the equation |A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I| = 0 is called the characteristic equation of A and the roots of this equation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called the characteristic roots or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Eigen values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Latent rots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or proper values of the matrix A. 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371600" y="4145181"/>
            <a:ext cx="6934200" cy="1559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540385" algn="l"/>
                <a:tab pos="63055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(iv) </a:t>
            </a:r>
            <a:r>
              <a:rPr lang="en-US" sz="2000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Characteristic </a:t>
            </a:r>
            <a:r>
              <a:rPr lang="en-US" sz="2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vector or Eigen vector of a matrix:-</a:t>
            </a:r>
            <a:endParaRPr lang="en-US" sz="1400" dirty="0">
              <a:solidFill>
                <a:srgbClr val="00B05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54038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	If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is an equation value of the matrix A,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hen |A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I| = 0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i.e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the matrix 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 	is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singular.The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efore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there exists a non – zero vector X such that (A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I| = 0 or AX =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X is said to be the Eigen vector or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haracteristic vector of A corresponding to the Eigen value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701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525" y="457200"/>
            <a:ext cx="5095875" cy="1657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514600"/>
            <a:ext cx="3248025" cy="1038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800" y="3848100"/>
            <a:ext cx="380047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4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381000"/>
            <a:ext cx="4495800" cy="22955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971800"/>
            <a:ext cx="6143625" cy="1743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4962525"/>
            <a:ext cx="8001000" cy="136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220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457200"/>
            <a:ext cx="8001000" cy="1676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400300"/>
            <a:ext cx="4667250" cy="1181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886200"/>
            <a:ext cx="68484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77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57201"/>
            <a:ext cx="7620000" cy="152399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2133600"/>
            <a:ext cx="7800975" cy="723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009900"/>
            <a:ext cx="6981825" cy="838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800" y="4191000"/>
            <a:ext cx="4514850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959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457200"/>
            <a:ext cx="4438650" cy="1581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200" y="2438400"/>
            <a:ext cx="3648075" cy="9239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" y="3733800"/>
            <a:ext cx="52197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546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81000"/>
            <a:ext cx="4857750" cy="19621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514600"/>
            <a:ext cx="6248400" cy="7715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562350"/>
            <a:ext cx="48291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975" y="457200"/>
            <a:ext cx="4238625" cy="13906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2133600"/>
            <a:ext cx="2943225" cy="1581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550" y="4019550"/>
            <a:ext cx="4591050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668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533400"/>
            <a:ext cx="4171950" cy="1524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362200"/>
            <a:ext cx="2828925" cy="160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4152900"/>
            <a:ext cx="504825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26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" y="457200"/>
            <a:ext cx="7286625" cy="12858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905000"/>
            <a:ext cx="6372225" cy="6572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2895600"/>
            <a:ext cx="4991100" cy="2009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5229225"/>
            <a:ext cx="5029200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409575"/>
            <a:ext cx="5000625" cy="1876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2619375"/>
            <a:ext cx="4933950" cy="16192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495800"/>
            <a:ext cx="525780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92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3400" y="452735"/>
            <a:ext cx="5033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Properties of Eigen values of a matrix</a:t>
            </a:r>
            <a:r>
              <a:rPr lang="en-US" sz="2400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:-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81000" y="1066800"/>
            <a:ext cx="7239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90" marR="0" indent="-72009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720090" algn="l"/>
                <a:tab pos="1080135" algn="l"/>
              </a:tabLst>
            </a:pP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	The Eigen values of a diagonal matrix are its diagonal elements.</a:t>
            </a:r>
            <a:endParaRPr lang="en-US" sz="14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9600" y="2069068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Proof: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/>
          </p:nvPr>
        </p:nvGraphicFramePr>
        <p:xfrm>
          <a:off x="1685925" y="1695450"/>
          <a:ext cx="5172075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22" name="Equation" r:id="rId3" imgW="3225600" imgH="939600" progId="Equation.DSMT4">
                  <p:embed/>
                </p:oleObj>
              </mc:Choice>
              <mc:Fallback>
                <p:oleObj name="Equation" r:id="rId3" imgW="3225600" imgH="939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5925" y="1695450"/>
                        <a:ext cx="5172075" cy="12001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1219200" y="3244334"/>
            <a:ext cx="44071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The characteristic equation of A is |A -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I| = 0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/>
          </p:nvPr>
        </p:nvGraphicFramePr>
        <p:xfrm>
          <a:off x="2562225" y="3739574"/>
          <a:ext cx="2586191" cy="12134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23" name="Equation" r:id="rId5" imgW="2006600" imgH="939800" progId="Equation.DSMT4">
                  <p:embed/>
                </p:oleObj>
              </mc:Choice>
              <mc:Fallback>
                <p:oleObj name="Equation" r:id="rId5" imgW="2006600" imgH="939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2225" y="3739574"/>
                        <a:ext cx="2586191" cy="121342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/>
          <p:cNvSpPr/>
          <p:nvPr/>
        </p:nvSpPr>
        <p:spPr>
          <a:xfrm>
            <a:off x="2359650" y="5334000"/>
            <a:ext cx="2364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On expanding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have</a:t>
            </a:r>
            <a:endParaRPr lang="en-US" dirty="0"/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Object 12"/>
          <p:cNvGraphicFramePr>
            <a:graphicFrameLocks noChangeAspect="1"/>
          </p:cNvGraphicFramePr>
          <p:nvPr>
            <p:extLst/>
          </p:nvPr>
        </p:nvGraphicFramePr>
        <p:xfrm>
          <a:off x="2171447" y="5916612"/>
          <a:ext cx="3395703" cy="37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24" name="Equation" r:id="rId7" imgW="2311400" imgH="254000" progId="Equation.DSMT4">
                  <p:embed/>
                </p:oleObj>
              </mc:Choice>
              <mc:Fallback>
                <p:oleObj name="Equation" r:id="rId7" imgW="23114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1447" y="5916612"/>
                        <a:ext cx="3395703" cy="3773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/>
          <p:cNvSpPr/>
          <p:nvPr/>
        </p:nvSpPr>
        <p:spPr>
          <a:xfrm>
            <a:off x="5779070" y="5867400"/>
            <a:ext cx="22981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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a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 a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…..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nn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16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1" grpId="0"/>
      <p:bldP spid="1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90525"/>
            <a:ext cx="5029200" cy="33432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4114800"/>
            <a:ext cx="4914900" cy="226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384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175" y="457200"/>
            <a:ext cx="4467225" cy="2324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990850"/>
            <a:ext cx="7924800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756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419100"/>
            <a:ext cx="8153400" cy="1028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524000"/>
            <a:ext cx="4600575" cy="971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743200"/>
            <a:ext cx="6962775" cy="1676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400" y="4772025"/>
            <a:ext cx="7219950" cy="178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26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381000"/>
            <a:ext cx="4953000" cy="12096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225" y="1905000"/>
            <a:ext cx="6429375" cy="781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819400"/>
            <a:ext cx="5734050" cy="19431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0" y="4981575"/>
            <a:ext cx="4076700" cy="141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31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57200"/>
            <a:ext cx="6629400" cy="25527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3314700"/>
            <a:ext cx="3743325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93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00050"/>
            <a:ext cx="8229600" cy="8953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1524000"/>
            <a:ext cx="4724400" cy="1400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600" y="3276600"/>
            <a:ext cx="4524375" cy="11906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5000" y="4838700"/>
            <a:ext cx="49530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16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457200"/>
            <a:ext cx="4371975" cy="18764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438400"/>
            <a:ext cx="4543425" cy="2438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5248275"/>
            <a:ext cx="734377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41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457200"/>
            <a:ext cx="7867650" cy="609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371600"/>
            <a:ext cx="4743450" cy="160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3352800"/>
            <a:ext cx="4648200" cy="121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6400" y="4876801"/>
            <a:ext cx="428625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53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457200"/>
            <a:ext cx="5124450" cy="2514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3286125"/>
            <a:ext cx="4314825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251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59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81000"/>
            <a:ext cx="5438775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8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28600" y="435114"/>
                <a:ext cx="7467600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(ii) If 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</a:t>
                </a:r>
                <a:r>
                  <a:rPr lang="en-US" sz="20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1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</a:t>
                </a:r>
                <a:r>
                  <a:rPr lang="en-US" sz="20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2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, … 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</a:t>
                </a:r>
                <a:r>
                  <a:rPr lang="en-US" sz="2000" baseline="-25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</a:t>
                </a:r>
                <a:r>
                  <a:rPr lang="en-US" sz="20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are the Eigen values of a matrix A, 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sz="20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sz="2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000" dirty="0">
                    <a:solidFill>
                      <a:srgbClr val="FF0000"/>
                    </a:solidFill>
                  </a:rPr>
                  <a:t>has the Eigen values 1/</a:t>
                </a:r>
                <a:r>
                  <a:rPr lang="en-US" sz="20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</a:t>
                </a:r>
                <a:r>
                  <a:rPr lang="en-US" sz="2000" baseline="-25000" dirty="0">
                    <a:solidFill>
                      <a:srgbClr val="FF0000"/>
                    </a:solidFill>
                  </a:rPr>
                  <a:t>1</a:t>
                </a:r>
                <a:r>
                  <a:rPr lang="en-US" sz="2000" dirty="0">
                    <a:solidFill>
                      <a:srgbClr val="FF0000"/>
                    </a:solidFill>
                  </a:rPr>
                  <a:t>, 1/</a:t>
                </a:r>
                <a:r>
                  <a:rPr lang="en-US" sz="20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</a:t>
                </a:r>
                <a:r>
                  <a:rPr lang="en-US" sz="2000" baseline="-25000" dirty="0">
                    <a:solidFill>
                      <a:srgbClr val="FF0000"/>
                    </a:solidFill>
                  </a:rPr>
                  <a:t>2</a:t>
                </a:r>
                <a:r>
                  <a:rPr lang="en-US" sz="2000" dirty="0">
                    <a:solidFill>
                      <a:srgbClr val="FF0000"/>
                    </a:solidFill>
                  </a:rPr>
                  <a:t>, …..1/</a:t>
                </a:r>
                <a:r>
                  <a:rPr lang="en-US" sz="2000" dirty="0">
                    <a:solidFill>
                      <a:srgbClr val="FF0000"/>
                    </a:solidFill>
                    <a:sym typeface="Symbol" panose="05050102010706020507" pitchFamily="18" charset="2"/>
                  </a:rPr>
                  <a:t></a:t>
                </a:r>
                <a:r>
                  <a:rPr lang="en-US" sz="2000" baseline="-25000" dirty="0">
                    <a:solidFill>
                      <a:srgbClr val="FF0000"/>
                    </a:solidFill>
                  </a:rPr>
                  <a:t>n.</a:t>
                </a:r>
                <a:r>
                  <a:rPr lang="en-US" sz="2000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  </a:t>
                </a:r>
                <a:endParaRPr 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435114"/>
                <a:ext cx="7467600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898" t="-5983" b="-136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838200" y="1459468"/>
            <a:ext cx="8386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Proof:-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676400" y="1447800"/>
            <a:ext cx="6629400" cy="697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135" marR="0" indent="-108013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720090" algn="l"/>
                <a:tab pos="10801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be the Eigen value of a matrix A and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be its corresponding </a:t>
            </a:r>
            <a:endParaRPr lang="en-US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080135" marR="0" indent="-108013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720090" algn="l"/>
                <a:tab pos="108013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Eigen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vector. Then by the definition, we have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AX</a:t>
            </a:r>
            <a:r>
              <a:rPr lang="en-US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­r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X</a:t>
            </a:r>
            <a:r>
              <a:rPr lang="en-US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(1)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47800" y="2438400"/>
            <a:ext cx="601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135" marR="0" indent="-108013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720090" algn="l"/>
                <a:tab pos="10801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Pre – Multiplying both sides of (1) by A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; we obtain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/>
          </p:nvPr>
        </p:nvGraphicFramePr>
        <p:xfrm>
          <a:off x="2819400" y="2981642"/>
          <a:ext cx="228600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78" name="Equation" r:id="rId4" imgW="1371600" imgH="241300" progId="Equation.DSMT4">
                  <p:embed/>
                </p:oleObj>
              </mc:Choice>
              <mc:Fallback>
                <p:oleObj name="Equation" r:id="rId4" imgW="13716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981642"/>
                        <a:ext cx="2286000" cy="3968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6" name="Object 15"/>
          <p:cNvGraphicFramePr>
            <a:graphicFrameLocks noChangeAspect="1"/>
          </p:cNvGraphicFramePr>
          <p:nvPr>
            <p:extLst/>
          </p:nvPr>
        </p:nvGraphicFramePr>
        <p:xfrm>
          <a:off x="2895600" y="3593227"/>
          <a:ext cx="2166937" cy="400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79" name="Equation" r:id="rId6" imgW="1498600" imgH="279400" progId="Equation.DSMT4">
                  <p:embed/>
                </p:oleObj>
              </mc:Choice>
              <mc:Fallback>
                <p:oleObj name="Equation" r:id="rId6" imgW="1498600" imgH="2794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593227"/>
                        <a:ext cx="2166937" cy="4002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/>
          </p:nvPr>
        </p:nvGraphicFramePr>
        <p:xfrm>
          <a:off x="3581400" y="4114800"/>
          <a:ext cx="1396996" cy="3638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80" name="Equation" r:id="rId8" imgW="914400" imgH="241300" progId="Equation.DSMT4">
                  <p:embed/>
                </p:oleObj>
              </mc:Choice>
              <mc:Fallback>
                <p:oleObj name="Equation" r:id="rId8" imgW="914400" imgH="2413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4114800"/>
                        <a:ext cx="1396996" cy="36380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" name="Object 19"/>
          <p:cNvGraphicFramePr>
            <a:graphicFrameLocks noChangeAspect="1"/>
          </p:cNvGraphicFramePr>
          <p:nvPr>
            <p:extLst/>
          </p:nvPr>
        </p:nvGraphicFramePr>
        <p:xfrm>
          <a:off x="3352800" y="4626135"/>
          <a:ext cx="1757363" cy="403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81" name="Equation" r:id="rId10" imgW="1040948" imgH="241195" progId="Equation.DSMT4">
                  <p:embed/>
                </p:oleObj>
              </mc:Choice>
              <mc:Fallback>
                <p:oleObj name="Equation" r:id="rId10" imgW="1040948" imgH="241195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626135"/>
                        <a:ext cx="1757363" cy="40306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>
            <p:extLst/>
          </p:nvPr>
        </p:nvGraphicFramePr>
        <p:xfrm>
          <a:off x="3429000" y="5169669"/>
          <a:ext cx="1339745" cy="6215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82" name="Equation" r:id="rId12" imgW="927100" imgH="431800" progId="Equation.DSMT4">
                  <p:embed/>
                </p:oleObj>
              </mc:Choice>
              <mc:Fallback>
                <p:oleObj name="Equation" r:id="rId12" imgW="927100" imgH="431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169669"/>
                        <a:ext cx="1339745" cy="6215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77071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1" grpId="0"/>
      <p:bldP spid="12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60</a:t>
            </a:fld>
            <a:endParaRPr lang="en-US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49504" y="479321"/>
            <a:ext cx="8147808" cy="2264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630238" algn="l"/>
                <a:tab pos="900113" algn="l"/>
                <a:tab pos="1260475" algn="l"/>
              </a:tabLst>
            </a:pPr>
            <a:r>
              <a:rPr kumimoji="0" lang="en-GB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CALYEY – HAMILTON THEOREM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630238" algn="l"/>
                <a:tab pos="900113" algn="l"/>
                <a:tab pos="1260475" algn="l"/>
              </a:tabLst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Matrix Polynomial: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630238" algn="l"/>
                <a:tab pos="900113" algn="l"/>
                <a:tab pos="1260475" algn="l"/>
              </a:tabLst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An expression of the F(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= A</a:t>
            </a:r>
            <a:r>
              <a:rPr kumimoji="0" lang="en-GB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+A</a:t>
            </a:r>
            <a:r>
              <a:rPr kumimoji="0" lang="en-GB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+ A</a:t>
            </a:r>
            <a:r>
              <a:rPr kumimoji="0" lang="en-GB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kumimoji="0" lang="en-GB" sz="16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+ …. + </a:t>
            </a: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kumimoji="0" lang="en-GB" sz="1600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kumimoji="0" lang="en-GB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kumimoji="0" lang="en-GB" sz="1600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, A</a:t>
            </a:r>
            <a:r>
              <a:rPr kumimoji="0" lang="en-GB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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0, where A</a:t>
            </a:r>
            <a:r>
              <a:rPr kumimoji="0" lang="en-GB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0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A</a:t>
            </a:r>
            <a:r>
              <a:rPr kumimoji="0" lang="en-GB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A</a:t>
            </a:r>
            <a:r>
              <a:rPr kumimoji="0" lang="en-GB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, ….A</a:t>
            </a:r>
            <a:r>
              <a:rPr kumimoji="0" lang="en-GB" sz="16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630238" algn="l"/>
                <a:tab pos="900113" algn="l"/>
                <a:tab pos="1260475" algn="l"/>
              </a:tabLst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are square matrices of same order over a field F, is called a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“matric polynomial”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of degree m. </a:t>
            </a: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630238" algn="l"/>
                <a:tab pos="900113" algn="l"/>
                <a:tab pos="1260475" algn="l"/>
              </a:tabLst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The symbol 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called indeterminate. </a:t>
            </a:r>
            <a:endPara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630238" algn="l"/>
                <a:tab pos="900113" algn="l"/>
                <a:tab pos="1260475" algn="l"/>
              </a:tabLst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The matrices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themselves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are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matric </a:t>
            </a: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polynomial of zero degree.</a:t>
            </a:r>
          </a:p>
        </p:txBody>
      </p:sp>
      <p:sp>
        <p:nvSpPr>
          <p:cNvPr id="5" name="Rectangle 4"/>
          <p:cNvSpPr/>
          <p:nvPr/>
        </p:nvSpPr>
        <p:spPr>
          <a:xfrm>
            <a:off x="380999" y="3048000"/>
            <a:ext cx="7802915" cy="1251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Note:	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 Two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matric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polynomials e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qual if and only if the coefficient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of     like powers of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are the same.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	2) The degree of the product of two </a:t>
            </a:r>
            <a:r>
              <a:rPr lang="en-GB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matri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polynomials is less than or equal to the sum of their degree.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304025" y="4507974"/>
            <a:ext cx="6934975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60363" algn="l"/>
                <a:tab pos="630238" algn="l"/>
                <a:tab pos="900113" algn="l"/>
                <a:tab pos="12604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630238" algn="l"/>
                <a:tab pos="900113" algn="l"/>
                <a:tab pos="1260475" algn="l"/>
              </a:tabLst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Cayley – Hamilton theorem: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630238" algn="l"/>
                <a:tab pos="900113" algn="l"/>
                <a:tab pos="1260475" algn="l"/>
              </a:tabLst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 square matrix satisfies its own characteristic equation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630238" algn="l"/>
                <a:tab pos="900113" algn="l"/>
                <a:tab pos="1260475" algn="l"/>
              </a:tabLst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i.e., If for a square matrix A of order n,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630238" algn="l"/>
                <a:tab pos="900113" algn="l"/>
                <a:tab pos="1260475" algn="l"/>
              </a:tabLst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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- 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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= (-1)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[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+ a</a:t>
            </a:r>
            <a:r>
              <a:rPr kumimoji="0" lang="en-GB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n-1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+ a</a:t>
            </a:r>
            <a:r>
              <a:rPr kumimoji="0" lang="en-GB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n-2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 …..+ a</a:t>
            </a:r>
            <a:r>
              <a:rPr kumimoji="0" lang="en-GB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], then the matrix equation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60363" algn="l"/>
                <a:tab pos="630238" algn="l"/>
                <a:tab pos="900113" algn="l"/>
                <a:tab pos="1260475" algn="l"/>
              </a:tabLst>
            </a:pP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kumimoji="0" lang="en-GB" b="0" i="0" u="none" strike="noStrike" cap="none" normalizeH="0" baseline="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+ a</a:t>
            </a:r>
            <a:r>
              <a:rPr kumimoji="0" lang="en-GB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n-1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+ a</a:t>
            </a:r>
            <a:r>
              <a:rPr kumimoji="0" lang="en-GB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kumimoji="0" lang="en-GB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n-2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+….+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kumimoji="0" lang="en-GB" b="0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n</a:t>
            </a:r>
            <a:r>
              <a:rPr kumimoji="0" lang="en-GB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=0 is satisfied by X = A i.e.,</a:t>
            </a:r>
          </a:p>
          <a:p>
            <a:pPr algn="just"/>
            <a:r>
              <a:rPr lang="en-GB" dirty="0"/>
              <a:t>A</a:t>
            </a:r>
            <a:r>
              <a:rPr lang="en-GB" baseline="30000" dirty="0"/>
              <a:t>n</a:t>
            </a:r>
            <a:r>
              <a:rPr lang="en-GB" dirty="0"/>
              <a:t> + a</a:t>
            </a:r>
            <a:r>
              <a:rPr lang="en-GB" baseline="-25000" dirty="0"/>
              <a:t>1</a:t>
            </a:r>
            <a:r>
              <a:rPr lang="en-GB" dirty="0"/>
              <a:t>A</a:t>
            </a:r>
            <a:r>
              <a:rPr lang="en-GB" baseline="30000" dirty="0"/>
              <a:t>n-1</a:t>
            </a:r>
            <a:r>
              <a:rPr lang="en-GB" dirty="0"/>
              <a:t> + a</a:t>
            </a:r>
            <a:r>
              <a:rPr lang="en-GB" baseline="-25000" dirty="0"/>
              <a:t>2</a:t>
            </a:r>
            <a:r>
              <a:rPr lang="en-GB" dirty="0"/>
              <a:t>A</a:t>
            </a:r>
            <a:r>
              <a:rPr lang="en-GB" baseline="30000" dirty="0"/>
              <a:t>n-2</a:t>
            </a:r>
            <a:r>
              <a:rPr lang="en-GB" dirty="0"/>
              <a:t> + ….. + </a:t>
            </a:r>
            <a:r>
              <a:rPr lang="en-GB" dirty="0" err="1"/>
              <a:t>a</a:t>
            </a:r>
            <a:r>
              <a:rPr lang="en-GB" baseline="-25000" dirty="0" err="1"/>
              <a:t>n</a:t>
            </a:r>
            <a:r>
              <a:rPr lang="en-GB" dirty="0" err="1"/>
              <a:t>I</a:t>
            </a:r>
            <a:r>
              <a:rPr lang="en-GB" dirty="0"/>
              <a:t> = </a:t>
            </a:r>
            <a:r>
              <a:rPr lang="en-GB" dirty="0" smtClean="0"/>
              <a:t>0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3509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04800" y="381000"/>
                <a:ext cx="517410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Determination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by</m:t>
                    </m:r>
                    <m:r>
                      <m:rPr>
                        <m:nor/>
                      </m:rPr>
                      <a:rPr lang="en-GB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Cayley</m:t>
                    </m:r>
                    <m:r>
                      <m:rPr>
                        <m:nor/>
                      </m:rPr>
                      <a:rPr lang="en-GB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– </m:t>
                    </m:r>
                    <m:r>
                      <m:rPr>
                        <m:nor/>
                      </m:rPr>
                      <a:rPr lang="en-GB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Hamilton</m:t>
                    </m:r>
                    <m:r>
                      <m:rPr>
                        <m:nor/>
                      </m:rPr>
                      <a:rPr lang="en-US" b="0" i="0" dirty="0" smtClean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theorem</m:t>
                    </m:r>
                    <m:r>
                      <m:rPr>
                        <m:nor/>
                      </m:rPr>
                      <a:rPr lang="en-GB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endParaRPr lang="en-US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381000"/>
                <a:ext cx="5174109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942" t="-10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685800" y="990600"/>
            <a:ext cx="6324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Pre-multiplying equation (</a:t>
            </a:r>
            <a:r>
              <a:rPr lang="en-GB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by A</a:t>
            </a:r>
            <a:r>
              <a:rPr lang="en-GB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on both sides; we have</a:t>
            </a:r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600200" y="1676400"/>
            <a:ext cx="450155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GB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[A</a:t>
            </a:r>
            <a:r>
              <a:rPr lang="en-GB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a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GB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n-1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a</a:t>
            </a:r>
            <a:r>
              <a:rPr lang="en-GB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GB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n-2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+ …………+ </a:t>
            </a:r>
            <a:r>
              <a:rPr lang="en-GB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GB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GB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] = </a:t>
            </a:r>
            <a:r>
              <a:rPr lang="en-GB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</a:p>
          <a:p>
            <a:r>
              <a:rPr lang="en-GB" dirty="0"/>
              <a:t>A</a:t>
            </a:r>
            <a:r>
              <a:rPr lang="en-GB" baseline="30000" dirty="0"/>
              <a:t>n-1</a:t>
            </a:r>
            <a:r>
              <a:rPr lang="en-GB" dirty="0"/>
              <a:t> + a</a:t>
            </a:r>
            <a:r>
              <a:rPr lang="en-GB" baseline="-25000" dirty="0"/>
              <a:t>1</a:t>
            </a:r>
            <a:r>
              <a:rPr lang="en-GB" dirty="0"/>
              <a:t>A</a:t>
            </a:r>
            <a:r>
              <a:rPr lang="en-GB" baseline="30000" dirty="0"/>
              <a:t>n-2</a:t>
            </a:r>
            <a:r>
              <a:rPr lang="en-GB" dirty="0"/>
              <a:t> + a</a:t>
            </a:r>
            <a:r>
              <a:rPr lang="en-GB" baseline="-25000" dirty="0"/>
              <a:t>1</a:t>
            </a:r>
            <a:r>
              <a:rPr lang="en-GB" dirty="0"/>
              <a:t>A</a:t>
            </a:r>
            <a:r>
              <a:rPr lang="en-GB" baseline="30000" dirty="0"/>
              <a:t>n-3</a:t>
            </a:r>
            <a:r>
              <a:rPr lang="en-GB" dirty="0"/>
              <a:t> + …….. + a</a:t>
            </a:r>
            <a:r>
              <a:rPr lang="en-GB" baseline="-25000" dirty="0"/>
              <a:t>n-1</a:t>
            </a:r>
            <a:r>
              <a:rPr lang="en-GB" dirty="0"/>
              <a:t>I + a</a:t>
            </a:r>
            <a:r>
              <a:rPr lang="en-GB" baseline="-25000" dirty="0"/>
              <a:t>n</a:t>
            </a:r>
            <a:r>
              <a:rPr lang="en-GB" dirty="0"/>
              <a:t>A</a:t>
            </a:r>
            <a:r>
              <a:rPr lang="en-GB" baseline="30000" dirty="0"/>
              <a:t>-1</a:t>
            </a:r>
            <a:r>
              <a:rPr lang="en-GB" dirty="0"/>
              <a:t> = </a:t>
            </a:r>
            <a:r>
              <a:rPr lang="en-GB" dirty="0" smtClean="0"/>
              <a:t>0</a:t>
            </a:r>
          </a:p>
          <a:p>
            <a:r>
              <a:rPr lang="en-GB" dirty="0"/>
              <a:t>a</a:t>
            </a:r>
            <a:r>
              <a:rPr lang="en-GB" baseline="-25000" dirty="0"/>
              <a:t>n</a:t>
            </a:r>
            <a:r>
              <a:rPr lang="en-GB" dirty="0"/>
              <a:t>A</a:t>
            </a:r>
            <a:r>
              <a:rPr lang="en-GB" baseline="30000" dirty="0"/>
              <a:t>-1</a:t>
            </a:r>
            <a:r>
              <a:rPr lang="en-GB" dirty="0"/>
              <a:t> = - [A</a:t>
            </a:r>
            <a:r>
              <a:rPr lang="en-GB" baseline="30000" dirty="0"/>
              <a:t>n-1</a:t>
            </a:r>
            <a:r>
              <a:rPr lang="en-GB" dirty="0"/>
              <a:t> + a</a:t>
            </a:r>
            <a:r>
              <a:rPr lang="en-GB" baseline="-25000" dirty="0"/>
              <a:t>1</a:t>
            </a:r>
            <a:r>
              <a:rPr lang="en-GB" dirty="0"/>
              <a:t>A</a:t>
            </a:r>
            <a:r>
              <a:rPr lang="en-GB" baseline="30000" dirty="0"/>
              <a:t>n-2</a:t>
            </a:r>
            <a:r>
              <a:rPr lang="en-GB" dirty="0"/>
              <a:t> + ……. + a</a:t>
            </a:r>
            <a:r>
              <a:rPr lang="en-GB" baseline="-25000" dirty="0"/>
              <a:t>n-1</a:t>
            </a:r>
            <a:r>
              <a:rPr lang="en-GB" dirty="0"/>
              <a:t>I</a:t>
            </a:r>
            <a:r>
              <a:rPr lang="en-GB" dirty="0" smtClean="0"/>
              <a:t>]</a:t>
            </a:r>
            <a:endParaRPr lang="en-US" dirty="0"/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0" y="14180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1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99814607"/>
              </p:ext>
            </p:extLst>
          </p:nvPr>
        </p:nvGraphicFramePr>
        <p:xfrm>
          <a:off x="1879321" y="2681288"/>
          <a:ext cx="2833967" cy="51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5" name="Equation" r:id="rId4" imgW="2336760" imgH="431640" progId="Equation.DSMT4">
                  <p:embed/>
                </p:oleObj>
              </mc:Choice>
              <mc:Fallback>
                <p:oleObj name="Equation" r:id="rId4" imgW="2336760" imgH="4316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79321" y="2681288"/>
                        <a:ext cx="2833967" cy="51911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ectangle 21"/>
          <p:cNvSpPr/>
          <p:nvPr/>
        </p:nvSpPr>
        <p:spPr>
          <a:xfrm>
            <a:off x="381000" y="3394422"/>
            <a:ext cx="7848600" cy="948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If m be a positive integer such that m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n, then multiplying the equation (</a:t>
            </a:r>
            <a:r>
              <a:rPr lang="en-GB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 by A</a:t>
            </a:r>
            <a:r>
              <a:rPr lang="en-GB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m-n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we get </a:t>
            </a:r>
            <a:endParaRPr lang="en-US" sz="1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A</a:t>
            </a:r>
            <a:r>
              <a:rPr lang="en-GB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a</a:t>
            </a:r>
            <a:r>
              <a:rPr lang="en-GB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GB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m-1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+ ……….. + a</a:t>
            </a:r>
            <a:r>
              <a:rPr lang="en-GB" baseline="-25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</a:t>
            </a:r>
            <a:r>
              <a:rPr lang="en-GB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m-n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= 0.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7200" y="4715470"/>
            <a:ext cx="708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630555" algn="l"/>
                <a:tab pos="900430" algn="l"/>
                <a:tab pos="1260475" algn="l"/>
              </a:tabLst>
            </a:pP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Which shows that any positive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integral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power A</a:t>
            </a:r>
            <a:r>
              <a:rPr lang="en-GB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(m 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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n) of A is linearly expressible in terms </a:t>
            </a:r>
            <a:r>
              <a:rPr lang="en-GB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it’s</a:t>
            </a:r>
            <a:r>
              <a:rPr lang="en-GB" dirty="0">
                <a:latin typeface="Times New Roman" panose="02020603050405020304" pitchFamily="18" charset="0"/>
                <a:ea typeface="Times New Roman" panose="02020603050405020304" pitchFamily="18" charset="0"/>
              </a:rPr>
              <a:t> lower order.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105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9" grpId="0"/>
      <p:bldP spid="22" grpId="0"/>
      <p:bldP spid="2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81000"/>
            <a:ext cx="6867525" cy="1828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514600"/>
            <a:ext cx="4476750" cy="1600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0" y="4381500"/>
            <a:ext cx="81153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63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63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571500"/>
            <a:ext cx="8115300" cy="952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1828800"/>
            <a:ext cx="2724150" cy="9715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429000"/>
            <a:ext cx="6429375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63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64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81000"/>
            <a:ext cx="7391400" cy="12382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1838325"/>
            <a:ext cx="7372350" cy="2657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724401"/>
            <a:ext cx="71437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7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65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457200"/>
            <a:ext cx="3819525" cy="17621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2505075"/>
            <a:ext cx="6315075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24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66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381000"/>
            <a:ext cx="8153400" cy="1371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975" y="1905000"/>
            <a:ext cx="3171825" cy="11525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" y="3181350"/>
            <a:ext cx="7258050" cy="17716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5181600"/>
            <a:ext cx="6162675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7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50" y="381000"/>
            <a:ext cx="8172450" cy="1266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828800"/>
            <a:ext cx="7953375" cy="190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3200400"/>
            <a:ext cx="8143875" cy="1447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4810126"/>
            <a:ext cx="8143875" cy="139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719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68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0625" y="457200"/>
            <a:ext cx="6762750" cy="1257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2057400"/>
            <a:ext cx="3819525" cy="11144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476625"/>
            <a:ext cx="4772025" cy="485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700" y="4191000"/>
            <a:ext cx="8039100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208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124200" y="2895600"/>
            <a:ext cx="3429000" cy="1155236"/>
          </a:xfrm>
        </p:spPr>
        <p:txBody>
          <a:bodyPr/>
          <a:lstStyle/>
          <a:p>
            <a:pPr lvl="0" defTabSz="914400"/>
            <a:r>
              <a:rPr lang="en-US" altLang="en-US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prepared</a:t>
            </a: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by</a:t>
            </a:r>
            <a:br>
              <a:rPr lang="en-US" alt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DR.V.SUBBAREDDY (H.O.D)</a:t>
            </a:r>
            <a:br>
              <a:rPr lang="en-US" altLang="en-US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en-US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</a:t>
            </a:r>
            <a:r>
              <a:rPr lang="en-US" altLang="en-US" sz="1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Dept.of</a:t>
            </a:r>
            <a:r>
              <a:rPr lang="en-US" altLang="en-US" sz="1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Mathematical Sciences </a:t>
            </a:r>
            <a:endParaRPr lang="en-US" sz="1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69</a:t>
            </a:fld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85800"/>
            <a:ext cx="8077200" cy="904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58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945670" y="468868"/>
                <a:ext cx="4455130" cy="5185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This shows that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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dirty="0"/>
                  <a:t>is the Eigen values of A</a:t>
                </a:r>
                <a:r>
                  <a:rPr lang="en-US" baseline="30000" dirty="0"/>
                  <a:t>-1</a:t>
                </a:r>
                <a:r>
                  <a:rPr lang="en-US" dirty="0"/>
                  <a:t> . 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en-US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5670" y="468868"/>
                <a:ext cx="4455130" cy="518540"/>
              </a:xfrm>
              <a:prstGeom prst="rect">
                <a:avLst/>
              </a:prstGeom>
              <a:blipFill rotWithShape="0">
                <a:blip r:embed="rId3"/>
                <a:stretch>
                  <a:fillRect l="-1094" b="-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1717763" y="1295400"/>
            <a:ext cx="4225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80135" marR="0" indent="-1080135" algn="just">
              <a:spcBef>
                <a:spcPts val="220"/>
              </a:spcBef>
              <a:spcAft>
                <a:spcPts val="220"/>
              </a:spcAft>
              <a:tabLst>
                <a:tab pos="360045" algn="l"/>
                <a:tab pos="720090" algn="l"/>
                <a:tab pos="10801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Also the above result is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true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for r = 1, 2 …n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1447800" y="1992868"/>
                <a:ext cx="5084212" cy="5296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Hence the Eigen values of A</a:t>
                </a:r>
                <a:r>
                  <a:rPr lang="en-US" baseline="30000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-1</a:t>
                </a:r>
                <a:r>
                  <a:rPr lang="en-US" dirty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are </a:t>
                </a:r>
                <a:r>
                  <a:rPr lang="en-US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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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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3</m:t>
                            </m:r>
                          </m:sub>
                        </m:sSub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sym typeface="Symbol" panose="05050102010706020507" pitchFamily="18" charset="2"/>
                      </a:rPr>
                      <m:t>,…..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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  <a:sym typeface="Symbol" panose="05050102010706020507" pitchFamily="18" charset="2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1992868"/>
                <a:ext cx="5084212" cy="529632"/>
              </a:xfrm>
              <a:prstGeom prst="rect">
                <a:avLst/>
              </a:prstGeom>
              <a:blipFill rotWithShape="0">
                <a:blip r:embed="rId4"/>
                <a:stretch>
                  <a:fillRect l="-10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609600" y="2706469"/>
            <a:ext cx="723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3. If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is an Eigen value of A, then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sz="20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is an Eigen value of A</a:t>
            </a:r>
            <a:r>
              <a:rPr lang="en-US" sz="2000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; where m is any positive integer: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4545" y="3745468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Proof: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447800" y="3724870"/>
            <a:ext cx="6629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Let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be the Eigen value of matrix A and X be its corresponding Eigen vector. Then by the definition,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e have AX =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X ………… (1)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981200" y="4572000"/>
            <a:ext cx="25380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w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e have A(AX) = A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X)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7" name="Object 16"/>
          <p:cNvGraphicFramePr>
            <a:graphicFrameLocks noChangeAspect="1"/>
          </p:cNvGraphicFramePr>
          <p:nvPr>
            <p:extLst/>
          </p:nvPr>
        </p:nvGraphicFramePr>
        <p:xfrm>
          <a:off x="2819400" y="5027831"/>
          <a:ext cx="1673186" cy="3617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54" name="Equation" r:id="rId5" imgW="1054100" imgH="228600" progId="Equation.DSMT4">
                  <p:embed/>
                </p:oleObj>
              </mc:Choice>
              <mc:Fallback>
                <p:oleObj name="Equation" r:id="rId5" imgW="1054100" imgH="2286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5027831"/>
                        <a:ext cx="1673186" cy="36177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9" name="Object 18"/>
          <p:cNvGraphicFramePr>
            <a:graphicFrameLocks noChangeAspect="1"/>
          </p:cNvGraphicFramePr>
          <p:nvPr>
            <p:extLst/>
          </p:nvPr>
        </p:nvGraphicFramePr>
        <p:xfrm>
          <a:off x="3581400" y="5553075"/>
          <a:ext cx="979487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755" name="Equation" r:id="rId7" imgW="622080" imgH="203040" progId="Equation.DSMT4">
                  <p:embed/>
                </p:oleObj>
              </mc:Choice>
              <mc:Fallback>
                <p:oleObj name="Equation" r:id="rId7" imgW="622080" imgH="20304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5553075"/>
                        <a:ext cx="979487" cy="3143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Rectangle 19"/>
          <p:cNvSpPr/>
          <p:nvPr/>
        </p:nvSpPr>
        <p:spPr>
          <a:xfrm>
            <a:off x="2889456" y="6107668"/>
            <a:ext cx="30188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i.e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X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=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X ………….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031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2" grpId="0"/>
      <p:bldP spid="13" grpId="0"/>
      <p:bldP spid="14" grpId="0"/>
      <p:bldP spid="15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768593" y="381000"/>
            <a:ext cx="25748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is the Eigen value of A</a:t>
            </a:r>
            <a:r>
              <a:rPr lang="en-US" baseline="30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524000" y="990600"/>
            <a:ext cx="5638800" cy="2010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Again  pre – multiplying equation (2) by A, we have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  <a:tab pos="1800225" algn="l"/>
                <a:tab pos="20707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A(A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X)	=	A (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X)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  <a:tab pos="1800225" algn="l"/>
                <a:tab pos="20707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A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X	=	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(AX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marL="360045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  <a:tab pos="1800225" algn="l"/>
                <a:tab pos="2070735" algn="l"/>
              </a:tabLst>
            </a:pPr>
            <a:r>
              <a:rPr lang="en-US" dirty="0">
                <a:latin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</a:rPr>
              <a:t>                              </a:t>
            </a:r>
            <a:r>
              <a:rPr lang="en-US" dirty="0" smtClean="0"/>
              <a:t> </a:t>
            </a:r>
            <a:r>
              <a:rPr lang="en-US" dirty="0"/>
              <a:t>= 	</a:t>
            </a:r>
            <a:r>
              <a:rPr lang="en-US" dirty="0">
                <a:sym typeface="Symbol" panose="05050102010706020507" pitchFamily="18" charset="2"/>
              </a:rPr>
              <a:t></a:t>
            </a:r>
            <a:r>
              <a:rPr lang="en-US" baseline="30000" dirty="0"/>
              <a:t>2</a:t>
            </a:r>
            <a:r>
              <a:rPr lang="en-US" dirty="0"/>
              <a:t> (</a:t>
            </a:r>
            <a:r>
              <a:rPr lang="en-US" dirty="0">
                <a:sym typeface="Symbol" panose="05050102010706020507" pitchFamily="18" charset="2"/>
              </a:rPr>
              <a:t></a:t>
            </a:r>
            <a:r>
              <a:rPr lang="en-US" dirty="0"/>
              <a:t>X) </a:t>
            </a:r>
            <a:endParaRPr lang="en-US" dirty="0" smtClean="0"/>
          </a:p>
          <a:p>
            <a:pPr marL="360045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  <a:tab pos="1800225" algn="l"/>
                <a:tab pos="2070735" algn="l"/>
              </a:tabLst>
            </a:pPr>
            <a:r>
              <a:rPr lang="en-US" dirty="0"/>
              <a:t> </a:t>
            </a:r>
            <a:r>
              <a:rPr lang="en-US" dirty="0" smtClean="0"/>
              <a:t>                    </a:t>
            </a:r>
            <a:r>
              <a:rPr lang="en-US" dirty="0" err="1" smtClean="0"/>
              <a:t>i.e</a:t>
            </a:r>
            <a:r>
              <a:rPr lang="en-US" dirty="0" smtClean="0"/>
              <a:t> </a:t>
            </a:r>
            <a:r>
              <a:rPr lang="en-US" dirty="0"/>
              <a:t>A</a:t>
            </a:r>
            <a:r>
              <a:rPr lang="en-US" baseline="30000" dirty="0"/>
              <a:t>3</a:t>
            </a:r>
            <a:r>
              <a:rPr lang="en-US" dirty="0"/>
              <a:t>X	=	</a:t>
            </a:r>
            <a:r>
              <a:rPr lang="en-US" dirty="0">
                <a:sym typeface="Symbol" panose="05050102010706020507" pitchFamily="18" charset="2"/>
              </a:rPr>
              <a:t></a:t>
            </a:r>
            <a:r>
              <a:rPr lang="en-US" baseline="30000" dirty="0"/>
              <a:t>3</a:t>
            </a:r>
            <a:r>
              <a:rPr lang="en-US" dirty="0"/>
              <a:t>X</a:t>
            </a: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  <a:tab pos="1800225" algn="l"/>
                <a:tab pos="2070735" algn="l"/>
              </a:tabLst>
            </a:pPr>
            <a:r>
              <a:rPr lang="en-US" dirty="0" smtClean="0">
                <a:sym typeface="Symbol" panose="05050102010706020507" pitchFamily="18" charset="2"/>
              </a:rPr>
              <a:t>               </a:t>
            </a:r>
            <a:r>
              <a:rPr lang="en-US" baseline="30000" dirty="0"/>
              <a:t>3</a:t>
            </a:r>
            <a:r>
              <a:rPr lang="en-US" dirty="0"/>
              <a:t> is the Eigen value of </a:t>
            </a:r>
            <a:r>
              <a:rPr lang="en-US" dirty="0" smtClean="0"/>
              <a:t>A</a:t>
            </a:r>
            <a:r>
              <a:rPr lang="en-US" baseline="30000" dirty="0" smtClean="0"/>
              <a:t>3</a:t>
            </a:r>
            <a:r>
              <a:rPr lang="en-US" sz="1200" dirty="0" smtClean="0"/>
              <a:t>                                                     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838200" y="3267670"/>
            <a:ext cx="6781800" cy="697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135" marR="0" indent="-108013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 on proceeding in the same process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w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e can show that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is the </a:t>
            </a: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Eigen</a:t>
            </a:r>
          </a:p>
          <a:p>
            <a:pPr marL="1080135" marR="0" indent="-108013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Value of A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where m is positive integer.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4095690"/>
            <a:ext cx="7543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4. The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sum of the Eigen values of a matrix A is equal to the trace of A.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4812268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Proof: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71600" y="48006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We shall prove this property by considering a square matrix of order 3.</a:t>
            </a:r>
            <a:endParaRPr lang="en-US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006475" y="5334000"/>
          <a:ext cx="51657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662" name="Equation" r:id="rId3" imgW="3238200" imgH="711000" progId="Equation.DSMT4">
                  <p:embed/>
                </p:oleObj>
              </mc:Choice>
              <mc:Fallback>
                <p:oleObj name="Equation" r:id="rId3" imgW="3238200" imgH="711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5334000"/>
                        <a:ext cx="5165725" cy="11430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3287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9" grpId="0"/>
      <p:bldP spid="3" grpId="0"/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01C20-091A-4197-A9FB-750B40AF1EC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602973" y="457200"/>
            <a:ext cx="19784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80135" marR="0" indent="-108013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be its 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eigen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 value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9199" y="1230868"/>
            <a:ext cx="4032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Now the characteristic polynomial of A is</a:t>
            </a:r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1066800" y="1685925"/>
          <a:ext cx="3116263" cy="1144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34" name="Equation" r:id="rId3" imgW="1942920" imgH="711000" progId="Equation.DSMT4">
                  <p:embed/>
                </p:oleObj>
              </mc:Choice>
              <mc:Fallback>
                <p:oleObj name="Equation" r:id="rId3" imgW="1942920" imgH="711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685925"/>
                        <a:ext cx="3116263" cy="114458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1066800" y="2954338"/>
          <a:ext cx="3332162" cy="398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35" name="Equation" r:id="rId5" imgW="2145960" imgH="253800" progId="Equation.DSMT4">
                  <p:embed/>
                </p:oleObj>
              </mc:Choice>
              <mc:Fallback>
                <p:oleObj name="Equation" r:id="rId5" imgW="2145960" imgH="2538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2954338"/>
                        <a:ext cx="3332162" cy="39846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2133600" y="3457576"/>
          <a:ext cx="4419601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36" name="Equation" r:id="rId7" imgW="2743200" imgH="254000" progId="Equation.DSMT4">
                  <p:embed/>
                </p:oleObj>
              </mc:Choice>
              <mc:Fallback>
                <p:oleObj name="Equation" r:id="rId7" imgW="27432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3457576"/>
                        <a:ext cx="4419601" cy="4143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2057400" y="4056064"/>
          <a:ext cx="6354284" cy="4075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37" name="Equation" r:id="rId9" imgW="4013200" imgH="254000" progId="Equation.DSMT4">
                  <p:embed/>
                </p:oleObj>
              </mc:Choice>
              <mc:Fallback>
                <p:oleObj name="Equation" r:id="rId9" imgW="4013200" imgH="254000" progId="Equation.DSMT4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4056064"/>
                        <a:ext cx="6354284" cy="40751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/>
          <p:cNvSpPr/>
          <p:nvPr/>
        </p:nvSpPr>
        <p:spPr>
          <a:xfrm>
            <a:off x="7441461" y="4812268"/>
            <a:ext cx="8643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……(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57200" y="5181600"/>
            <a:ext cx="7848600" cy="6976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If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,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are the </a:t>
            </a:r>
            <a:r>
              <a:rPr lang="en-US" dirty="0" err="1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eigen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values of A, </a:t>
            </a: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then</a:t>
            </a:r>
          </a:p>
          <a:p>
            <a:pPr marL="360045" marR="0" indent="-36004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 smtClean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|A -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I|= (-1)</a:t>
            </a:r>
            <a:r>
              <a:rPr lang="en-US" baseline="30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)(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)( 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baseline="-25000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)…………………….(ii)</a:t>
            </a:r>
            <a:endParaRPr lang="en-US" sz="12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85800" y="6135469"/>
            <a:ext cx="746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0135" marR="0" indent="-1080135" algn="just">
              <a:spcBef>
                <a:spcPts val="220"/>
              </a:spcBef>
              <a:spcAft>
                <a:spcPts val="220"/>
              </a:spcAft>
              <a:tabLst>
                <a:tab pos="720090" algn="l"/>
                <a:tab pos="1080135" algn="l"/>
              </a:tabLst>
            </a:pP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Equating the RHS of (</a:t>
            </a:r>
            <a:r>
              <a:rPr lang="en-US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and (ii) and comparing the coefficients of A</a:t>
            </a:r>
            <a:r>
              <a:rPr lang="en-US" baseline="30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</a:rPr>
              <a:t>,we have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4824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10486014</TotalTime>
  <Words>2154</Words>
  <Application>Microsoft Office PowerPoint</Application>
  <PresentationFormat>On-screen Show (4:3)</PresentationFormat>
  <Paragraphs>300</Paragraphs>
  <Slides>69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9" baseType="lpstr">
      <vt:lpstr>Arial</vt:lpstr>
      <vt:lpstr>Arial Rounded MT Bold</vt:lpstr>
      <vt:lpstr>Calibri</vt:lpstr>
      <vt:lpstr>Cambria Math</vt:lpstr>
      <vt:lpstr>Symbol</vt:lpstr>
      <vt:lpstr>Times New Roman</vt:lpstr>
      <vt:lpstr>Trebuchet MS</vt:lpstr>
      <vt:lpstr>Wingdings 3</vt:lpstr>
      <vt:lpstr>Facet</vt:lpstr>
      <vt:lpstr>Equation</vt:lpstr>
      <vt:lpstr>LINEAR  ALGEBRA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prepared                                                                               by                                                              DR.V.SUBBAREDDY (H.O.D)                                                              Dept.of Mathematical Sciences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of Equivalent transfer function Based PI/PID Controller for MIMO Processes</dc:title>
  <dc:creator>FOR ALL</dc:creator>
  <cp:lastModifiedBy>Welcome</cp:lastModifiedBy>
  <cp:revision>1010</cp:revision>
  <dcterms:created xsi:type="dcterms:W3CDTF">2006-08-16T00:00:00Z</dcterms:created>
  <dcterms:modified xsi:type="dcterms:W3CDTF">2023-07-02T15:15:27Z</dcterms:modified>
</cp:coreProperties>
</file>